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7" r:id="rId2"/>
    <p:sldId id="332" r:id="rId3"/>
    <p:sldId id="367" r:id="rId4"/>
    <p:sldId id="345" r:id="rId5"/>
    <p:sldId id="273" r:id="rId6"/>
    <p:sldId id="369" r:id="rId7"/>
    <p:sldId id="276" r:id="rId8"/>
    <p:sldId id="277" r:id="rId9"/>
    <p:sldId id="374" r:id="rId10"/>
    <p:sldId id="473" r:id="rId11"/>
    <p:sldId id="356" r:id="rId12"/>
    <p:sldId id="302" r:id="rId13"/>
    <p:sldId id="307" r:id="rId14"/>
    <p:sldId id="375" r:id="rId15"/>
    <p:sldId id="376" r:id="rId16"/>
    <p:sldId id="377" r:id="rId17"/>
    <p:sldId id="378" r:id="rId18"/>
    <p:sldId id="359" r:id="rId19"/>
    <p:sldId id="474" r:id="rId20"/>
    <p:sldId id="476" r:id="rId21"/>
    <p:sldId id="475" r:id="rId22"/>
    <p:sldId id="379" r:id="rId23"/>
    <p:sldId id="328" r:id="rId24"/>
    <p:sldId id="353" r:id="rId25"/>
    <p:sldId id="354" r:id="rId26"/>
    <p:sldId id="279" r:id="rId27"/>
    <p:sldId id="358" r:id="rId28"/>
    <p:sldId id="370" r:id="rId29"/>
    <p:sldId id="479" r:id="rId30"/>
    <p:sldId id="480" r:id="rId31"/>
    <p:sldId id="481" r:id="rId32"/>
    <p:sldId id="287" r:id="rId33"/>
    <p:sldId id="482" r:id="rId34"/>
    <p:sldId id="483" r:id="rId35"/>
    <p:sldId id="485" r:id="rId36"/>
    <p:sldId id="316" r:id="rId37"/>
    <p:sldId id="320" r:id="rId38"/>
    <p:sldId id="484" r:id="rId39"/>
    <p:sldId id="486" r:id="rId40"/>
    <p:sldId id="487" r:id="rId41"/>
    <p:sldId id="371" r:id="rId42"/>
    <p:sldId id="372" r:id="rId43"/>
    <p:sldId id="392" r:id="rId44"/>
    <p:sldId id="456" r:id="rId45"/>
    <p:sldId id="457" r:id="rId46"/>
    <p:sldId id="459" r:id="rId47"/>
    <p:sldId id="463" r:id="rId48"/>
    <p:sldId id="465" r:id="rId49"/>
    <p:sldId id="466" r:id="rId50"/>
    <p:sldId id="464" r:id="rId51"/>
    <p:sldId id="488" r:id="rId52"/>
    <p:sldId id="462" r:id="rId53"/>
    <p:sldId id="489" r:id="rId54"/>
    <p:sldId id="468" r:id="rId55"/>
    <p:sldId id="490" r:id="rId56"/>
    <p:sldId id="492" r:id="rId57"/>
    <p:sldId id="494" r:id="rId58"/>
    <p:sldId id="493" r:id="rId59"/>
    <p:sldId id="470" r:id="rId60"/>
    <p:sldId id="491" r:id="rId61"/>
    <p:sldId id="330" r:id="rId62"/>
    <p:sldId id="344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0" autoAdjust="0"/>
    <p:restoredTop sz="88580" autoAdjust="0"/>
  </p:normalViewPr>
  <p:slideViewPr>
    <p:cSldViewPr snapToGrid="0">
      <p:cViewPr varScale="1">
        <p:scale>
          <a:sx n="94" d="100"/>
          <a:sy n="94" d="100"/>
        </p:scale>
        <p:origin x="1312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9E1242-F81E-0842-90F3-4E0788E7618D}" type="doc">
      <dgm:prSet loTypeId="urn:microsoft.com/office/officeart/2005/8/layout/hierarchy2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C8E6807-A0C8-D84A-973B-D21363554713}">
      <dgm:prSet phldrT="[Text]" custT="1"/>
      <dgm:spPr>
        <a:solidFill>
          <a:srgbClr val="92D05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 err="1"/>
            <a:t>run_files</a:t>
          </a:r>
          <a:endParaRPr lang="en-US" sz="2600" b="1" dirty="0"/>
        </a:p>
      </dgm:t>
    </dgm:pt>
    <dgm:pt modelId="{1E9A5067-FBFB-0644-896D-13D0CF660071}" type="parTrans" cxnId="{466ECC83-50F4-7C43-BB0D-1DC36C8E290E}">
      <dgm:prSet/>
      <dgm:spPr/>
      <dgm:t>
        <a:bodyPr/>
        <a:lstStyle/>
        <a:p>
          <a:endParaRPr lang="en-US" sz="2600"/>
        </a:p>
      </dgm:t>
    </dgm:pt>
    <dgm:pt modelId="{13F4FC22-C94D-C747-8A9C-E07469F49367}" type="sibTrans" cxnId="{466ECC83-50F4-7C43-BB0D-1DC36C8E290E}">
      <dgm:prSet/>
      <dgm:spPr/>
      <dgm:t>
        <a:bodyPr/>
        <a:lstStyle/>
        <a:p>
          <a:endParaRPr lang="en-US" sz="2600"/>
        </a:p>
      </dgm:t>
    </dgm:pt>
    <dgm:pt modelId="{858AEA45-7595-1246-AD6E-A4F076DB4A57}">
      <dgm:prSet phldrT="[Text]"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/>
            <a:t>EDUSIF</a:t>
          </a:r>
        </a:p>
      </dgm:t>
    </dgm:pt>
    <dgm:pt modelId="{A9ADA73B-AA6F-6742-A896-6643B676B04A}" type="parTrans" cxnId="{5BCB95AA-B8B3-834E-A79C-B26765E39B51}">
      <dgm:prSet custT="1"/>
      <dgm:spPr>
        <a:ln w="38100"/>
      </dgm:spPr>
      <dgm:t>
        <a:bodyPr/>
        <a:lstStyle/>
        <a:p>
          <a:endParaRPr lang="en-US" sz="2600"/>
        </a:p>
      </dgm:t>
    </dgm:pt>
    <dgm:pt modelId="{7E07B3DA-3E3B-804E-8584-E97407142CEB}" type="sibTrans" cxnId="{5BCB95AA-B8B3-834E-A79C-B26765E39B51}">
      <dgm:prSet/>
      <dgm:spPr/>
      <dgm:t>
        <a:bodyPr/>
        <a:lstStyle/>
        <a:p>
          <a:endParaRPr lang="en-US" sz="2600"/>
        </a:p>
      </dgm:t>
    </dgm:pt>
    <dgm:pt modelId="{702BBBF7-B76E-4044-830A-20C472DEE834}">
      <dgm:prSet phldrT="[Text]"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common</a:t>
          </a:r>
        </a:p>
      </dgm:t>
    </dgm:pt>
    <dgm:pt modelId="{3C37396F-5AF0-3146-9C80-575A6CAFFDC2}" type="parTrans" cxnId="{CA8E06ED-CFB7-7D4F-9147-A25C6384CE8D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1659C91-8EEE-794E-A620-B459222253EF}" type="sibTrans" cxnId="{CA8E06ED-CFB7-7D4F-9147-A25C6384CE8D}">
      <dgm:prSet/>
      <dgm:spPr/>
      <dgm:t>
        <a:bodyPr/>
        <a:lstStyle/>
        <a:p>
          <a:endParaRPr lang="en-US" sz="2600"/>
        </a:p>
      </dgm:t>
    </dgm:pt>
    <dgm:pt modelId="{8EFCE0E2-5F9F-F149-B20D-F207E39FC58E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RUN1</a:t>
          </a:r>
        </a:p>
      </dgm:t>
    </dgm:pt>
    <dgm:pt modelId="{3F838F57-35A5-504F-A47D-CB4B6539DCB8}" type="parTrans" cxnId="{F23143B4-D1F2-A04C-8E5C-17D5BBA9E2B3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0C59428-8C96-634F-9747-5D0F1F53E625}" type="sibTrans" cxnId="{F23143B4-D1F2-A04C-8E5C-17D5BBA9E2B3}">
      <dgm:prSet/>
      <dgm:spPr/>
      <dgm:t>
        <a:bodyPr/>
        <a:lstStyle/>
        <a:p>
          <a:endParaRPr lang="en-US" sz="2600"/>
        </a:p>
      </dgm:t>
    </dgm:pt>
    <dgm:pt modelId="{64940413-EAC1-C34D-9A9C-BCA48E7B8300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RUN2</a:t>
          </a:r>
        </a:p>
      </dgm:t>
    </dgm:pt>
    <dgm:pt modelId="{F28EFEFC-48D0-E545-95C0-79D760B265B3}" type="parTrans" cxnId="{8EC4FB8B-BC0B-1348-B1C8-BAB2E1DDEA5E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9342B696-B672-474A-A65E-366373E85643}" type="sibTrans" cxnId="{8EC4FB8B-BC0B-1348-B1C8-BAB2E1DDEA5E}">
      <dgm:prSet/>
      <dgm:spPr/>
      <dgm:t>
        <a:bodyPr/>
        <a:lstStyle/>
        <a:p>
          <a:endParaRPr lang="en-US" sz="2600"/>
        </a:p>
      </dgm:t>
    </dgm:pt>
    <dgm:pt modelId="{46210522-87BA-DD44-A47F-142F5B660CFA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MOF_base</a:t>
          </a:r>
          <a:endParaRPr lang="en-US" sz="2600" dirty="0"/>
        </a:p>
      </dgm:t>
    </dgm:pt>
    <dgm:pt modelId="{3CF64D27-147B-3147-BF13-D35703EF4388}" type="parTrans" cxnId="{F8322286-8304-984C-A220-3B693D72DF65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07407D17-047A-224C-A5F0-108D956185DA}" type="sibTrans" cxnId="{F8322286-8304-984C-A220-3B693D72DF65}">
      <dgm:prSet/>
      <dgm:spPr/>
      <dgm:t>
        <a:bodyPr/>
        <a:lstStyle/>
        <a:p>
          <a:endParaRPr lang="en-US" sz="2600"/>
        </a:p>
      </dgm:t>
    </dgm:pt>
    <dgm:pt modelId="{E1543140-57E4-5248-980A-E7E054D9D650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reservoir_base</a:t>
          </a:r>
          <a:endParaRPr lang="en-US" sz="2600" dirty="0"/>
        </a:p>
      </dgm:t>
    </dgm:pt>
    <dgm:pt modelId="{0EAFDFC2-5473-F544-BFBB-5BC494A9F1D4}" type="parTrans" cxnId="{74584191-0BCB-F540-B58F-ABBB9FF77510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2F09B539-EB66-F043-9D0E-9C2A215313CE}" type="sibTrans" cxnId="{74584191-0BCB-F540-B58F-ABBB9FF77510}">
      <dgm:prSet/>
      <dgm:spPr/>
      <dgm:t>
        <a:bodyPr/>
        <a:lstStyle/>
        <a:p>
          <a:endParaRPr lang="en-US" sz="2600"/>
        </a:p>
      </dgm:t>
    </dgm:pt>
    <dgm:pt modelId="{BA4E20B7-ADE6-B94E-81F3-BE872D875199}">
      <dgm:prSet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F4A01ADF-DABF-5B44-891B-FE54E82F1E8D}" type="parTrans" cxnId="{4E4619C8-E30A-024A-9540-2D556F32045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7A506856-F69B-CE4D-868D-0030DAAE9B6F}" type="sibTrans" cxnId="{4E4619C8-E30A-024A-9540-2D556F32045C}">
      <dgm:prSet/>
      <dgm:spPr/>
      <dgm:t>
        <a:bodyPr/>
        <a:lstStyle/>
        <a:p>
          <a:endParaRPr lang="en-US"/>
        </a:p>
      </dgm:t>
    </dgm:pt>
    <dgm:pt modelId="{338B36E1-CD4E-DC4D-A3EE-CA5AD86726ED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7AC9E6CC-83AC-F841-9ADE-7CAAD45D0EF7}" type="parTrans" cxnId="{CDB418A7-A8B4-0F45-9E81-D350EC503FD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B35646D-AEA8-8F42-B915-5790D48E0B91}" type="sibTrans" cxnId="{CDB418A7-A8B4-0F45-9E81-D350EC503FDC}">
      <dgm:prSet/>
      <dgm:spPr/>
      <dgm:t>
        <a:bodyPr/>
        <a:lstStyle/>
        <a:p>
          <a:endParaRPr lang="en-US"/>
        </a:p>
      </dgm:t>
    </dgm:pt>
    <dgm:pt modelId="{AE0AF668-78B6-B949-9286-BEC4F8E04967}" type="pres">
      <dgm:prSet presAssocID="{959E1242-F81E-0842-90F3-4E0788E7618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71A4AF2-D12E-2143-B4E5-860C20976F8E}" type="pres">
      <dgm:prSet presAssocID="{EC8E6807-A0C8-D84A-973B-D21363554713}" presName="root1" presStyleCnt="0"/>
      <dgm:spPr/>
    </dgm:pt>
    <dgm:pt modelId="{1EF1E9A2-D85D-4C40-A64E-69878FC29578}" type="pres">
      <dgm:prSet presAssocID="{EC8E6807-A0C8-D84A-973B-D21363554713}" presName="LevelOneTextNode" presStyleLbl="node0" presStyleIdx="0" presStyleCnt="1" custLinFactY="-100000" custLinFactNeighborX="2715" custLinFactNeighborY="-129806">
        <dgm:presLayoutVars>
          <dgm:chPref val="3"/>
        </dgm:presLayoutVars>
      </dgm:prSet>
      <dgm:spPr/>
    </dgm:pt>
    <dgm:pt modelId="{D09D6F25-AB67-9648-B6D6-02767059D37D}" type="pres">
      <dgm:prSet presAssocID="{EC8E6807-A0C8-D84A-973B-D21363554713}" presName="level2hierChild" presStyleCnt="0"/>
      <dgm:spPr/>
    </dgm:pt>
    <dgm:pt modelId="{9BA3BAB5-0E78-B442-8CC6-D668FB22733B}" type="pres">
      <dgm:prSet presAssocID="{A9ADA73B-AA6F-6742-A896-6643B676B04A}" presName="conn2-1" presStyleLbl="parChTrans1D2" presStyleIdx="0" presStyleCnt="2"/>
      <dgm:spPr/>
    </dgm:pt>
    <dgm:pt modelId="{82C747D0-E884-404C-B492-FDFDFC616CCF}" type="pres">
      <dgm:prSet presAssocID="{A9ADA73B-AA6F-6742-A896-6643B676B04A}" presName="connTx" presStyleLbl="parChTrans1D2" presStyleIdx="0" presStyleCnt="2"/>
      <dgm:spPr/>
    </dgm:pt>
    <dgm:pt modelId="{FBC056C3-4915-A444-8D32-AE7DF7A4E55D}" type="pres">
      <dgm:prSet presAssocID="{858AEA45-7595-1246-AD6E-A4F076DB4A57}" presName="root2" presStyleCnt="0"/>
      <dgm:spPr/>
    </dgm:pt>
    <dgm:pt modelId="{EB088486-DE16-674E-9FD4-989C24DF95E4}" type="pres">
      <dgm:prSet presAssocID="{858AEA45-7595-1246-AD6E-A4F076DB4A57}" presName="LevelTwoTextNode" presStyleLbl="node2" presStyleIdx="0" presStyleCnt="2" custLinFactY="-72048" custLinFactNeighborX="1358" custLinFactNeighborY="-100000">
        <dgm:presLayoutVars>
          <dgm:chPref val="3"/>
        </dgm:presLayoutVars>
      </dgm:prSet>
      <dgm:spPr/>
    </dgm:pt>
    <dgm:pt modelId="{0AB705AB-2B8F-F74C-BAFE-A0ED21163E3C}" type="pres">
      <dgm:prSet presAssocID="{858AEA45-7595-1246-AD6E-A4F076DB4A57}" presName="level3hierChild" presStyleCnt="0"/>
      <dgm:spPr/>
    </dgm:pt>
    <dgm:pt modelId="{FF8EEFCA-8054-6342-B711-0388B8D6400E}" type="pres">
      <dgm:prSet presAssocID="{3C37396F-5AF0-3146-9C80-575A6CAFFDC2}" presName="conn2-1" presStyleLbl="parChTrans1D3" presStyleIdx="0" presStyleCnt="4"/>
      <dgm:spPr/>
    </dgm:pt>
    <dgm:pt modelId="{91AA8E8F-EA51-8D45-AEDD-39011FA82034}" type="pres">
      <dgm:prSet presAssocID="{3C37396F-5AF0-3146-9C80-575A6CAFFDC2}" presName="connTx" presStyleLbl="parChTrans1D3" presStyleIdx="0" presStyleCnt="4"/>
      <dgm:spPr/>
    </dgm:pt>
    <dgm:pt modelId="{06A7EF16-7E5B-074D-BB0A-4B94EDE174AE}" type="pres">
      <dgm:prSet presAssocID="{702BBBF7-B76E-4044-830A-20C472DEE834}" presName="root2" presStyleCnt="0"/>
      <dgm:spPr/>
    </dgm:pt>
    <dgm:pt modelId="{7B4704A4-E03F-FF46-9080-36931F7CCD39}" type="pres">
      <dgm:prSet presAssocID="{702BBBF7-B76E-4044-830A-20C472DEE834}" presName="LevelTwoTextNode" presStyleLbl="node3" presStyleIdx="0" presStyleCnt="4">
        <dgm:presLayoutVars>
          <dgm:chPref val="3"/>
        </dgm:presLayoutVars>
      </dgm:prSet>
      <dgm:spPr/>
    </dgm:pt>
    <dgm:pt modelId="{4077A495-C3B5-564E-B6E8-56B5F996664F}" type="pres">
      <dgm:prSet presAssocID="{702BBBF7-B76E-4044-830A-20C472DEE834}" presName="level3hierChild" presStyleCnt="0"/>
      <dgm:spPr/>
    </dgm:pt>
    <dgm:pt modelId="{22F4B5EF-9891-EA4A-B5BA-6C6F5A3DDFF1}" type="pres">
      <dgm:prSet presAssocID="{3CF64D27-147B-3147-BF13-D35703EF4388}" presName="conn2-1" presStyleLbl="parChTrans1D4" presStyleIdx="0" presStyleCnt="2"/>
      <dgm:spPr/>
    </dgm:pt>
    <dgm:pt modelId="{40C8C4EF-38FB-8343-AD7C-EBB431C70ABE}" type="pres">
      <dgm:prSet presAssocID="{3CF64D27-147B-3147-BF13-D35703EF4388}" presName="connTx" presStyleLbl="parChTrans1D4" presStyleIdx="0" presStyleCnt="2"/>
      <dgm:spPr/>
    </dgm:pt>
    <dgm:pt modelId="{4A0A5B32-4DF8-524F-8259-77855343F0EF}" type="pres">
      <dgm:prSet presAssocID="{46210522-87BA-DD44-A47F-142F5B660CFA}" presName="root2" presStyleCnt="0"/>
      <dgm:spPr/>
    </dgm:pt>
    <dgm:pt modelId="{6C88655B-E544-B644-BEA6-BCF48AA79D99}" type="pres">
      <dgm:prSet presAssocID="{46210522-87BA-DD44-A47F-142F5B660CFA}" presName="LevelTwoTextNode" presStyleLbl="node4" presStyleIdx="0" presStyleCnt="2" custLinFactNeighborX="-678" custLinFactNeighborY="57758">
        <dgm:presLayoutVars>
          <dgm:chPref val="3"/>
        </dgm:presLayoutVars>
      </dgm:prSet>
      <dgm:spPr/>
    </dgm:pt>
    <dgm:pt modelId="{34931D0A-1854-9E4B-8FC6-F9B022536AD7}" type="pres">
      <dgm:prSet presAssocID="{46210522-87BA-DD44-A47F-142F5B660CFA}" presName="level3hierChild" presStyleCnt="0"/>
      <dgm:spPr/>
    </dgm:pt>
    <dgm:pt modelId="{6EC382DF-CA43-0942-BE2A-9C6C813C1A14}" type="pres">
      <dgm:prSet presAssocID="{0EAFDFC2-5473-F544-BFBB-5BC494A9F1D4}" presName="conn2-1" presStyleLbl="parChTrans1D4" presStyleIdx="1" presStyleCnt="2"/>
      <dgm:spPr/>
    </dgm:pt>
    <dgm:pt modelId="{F8858D60-0239-654B-B27C-614152036406}" type="pres">
      <dgm:prSet presAssocID="{0EAFDFC2-5473-F544-BFBB-5BC494A9F1D4}" presName="connTx" presStyleLbl="parChTrans1D4" presStyleIdx="1" presStyleCnt="2"/>
      <dgm:spPr/>
    </dgm:pt>
    <dgm:pt modelId="{09A99429-EF7D-5843-9C65-F2758D0900B3}" type="pres">
      <dgm:prSet presAssocID="{E1543140-57E4-5248-980A-E7E054D9D650}" presName="root2" presStyleCnt="0"/>
      <dgm:spPr/>
    </dgm:pt>
    <dgm:pt modelId="{9506B70A-1588-A343-8B2C-DFCFF3CDBA88}" type="pres">
      <dgm:prSet presAssocID="{E1543140-57E4-5248-980A-E7E054D9D650}" presName="LevelTwoTextNode" presStyleLbl="node4" presStyleIdx="1" presStyleCnt="2" custLinFactNeighborX="-678" custLinFactNeighborY="57758">
        <dgm:presLayoutVars>
          <dgm:chPref val="3"/>
        </dgm:presLayoutVars>
      </dgm:prSet>
      <dgm:spPr/>
    </dgm:pt>
    <dgm:pt modelId="{D7D2AD65-D0F3-B54F-AFE4-41835E103A4C}" type="pres">
      <dgm:prSet presAssocID="{E1543140-57E4-5248-980A-E7E054D9D650}" presName="level3hierChild" presStyleCnt="0"/>
      <dgm:spPr/>
    </dgm:pt>
    <dgm:pt modelId="{6CCA7026-CB39-0645-9E97-EA2B3C1C4455}" type="pres">
      <dgm:prSet presAssocID="{3F838F57-35A5-504F-A47D-CB4B6539DCB8}" presName="conn2-1" presStyleLbl="parChTrans1D3" presStyleIdx="1" presStyleCnt="4"/>
      <dgm:spPr/>
    </dgm:pt>
    <dgm:pt modelId="{63D804C2-FDFE-0A49-9D5B-635EC4B5B39B}" type="pres">
      <dgm:prSet presAssocID="{3F838F57-35A5-504F-A47D-CB4B6539DCB8}" presName="connTx" presStyleLbl="parChTrans1D3" presStyleIdx="1" presStyleCnt="4"/>
      <dgm:spPr/>
    </dgm:pt>
    <dgm:pt modelId="{C767AA99-E5C3-EF4A-95C0-EA0AF4974E88}" type="pres">
      <dgm:prSet presAssocID="{8EFCE0E2-5F9F-F149-B20D-F207E39FC58E}" presName="root2" presStyleCnt="0"/>
      <dgm:spPr/>
    </dgm:pt>
    <dgm:pt modelId="{655E600D-96FC-294F-AD22-BB3290526A31}" type="pres">
      <dgm:prSet presAssocID="{8EFCE0E2-5F9F-F149-B20D-F207E39FC58E}" presName="LevelTwoTextNode" presStyleLbl="node3" presStyleIdx="1" presStyleCnt="4">
        <dgm:presLayoutVars>
          <dgm:chPref val="3"/>
        </dgm:presLayoutVars>
      </dgm:prSet>
      <dgm:spPr/>
    </dgm:pt>
    <dgm:pt modelId="{3057551A-AE2C-7C41-B2DB-228598F31068}" type="pres">
      <dgm:prSet presAssocID="{8EFCE0E2-5F9F-F149-B20D-F207E39FC58E}" presName="level3hierChild" presStyleCnt="0"/>
      <dgm:spPr/>
    </dgm:pt>
    <dgm:pt modelId="{7E591DFE-B7E1-B34E-B0CD-C75ACDE19463}" type="pres">
      <dgm:prSet presAssocID="{F28EFEFC-48D0-E545-95C0-79D760B265B3}" presName="conn2-1" presStyleLbl="parChTrans1D3" presStyleIdx="2" presStyleCnt="4"/>
      <dgm:spPr/>
    </dgm:pt>
    <dgm:pt modelId="{6500AE7C-51A1-4D41-A34B-E4A7B170059B}" type="pres">
      <dgm:prSet presAssocID="{F28EFEFC-48D0-E545-95C0-79D760B265B3}" presName="connTx" presStyleLbl="parChTrans1D3" presStyleIdx="2" presStyleCnt="4"/>
      <dgm:spPr/>
    </dgm:pt>
    <dgm:pt modelId="{33FE5ABB-1AB8-4547-BE3F-5D43B8EB8564}" type="pres">
      <dgm:prSet presAssocID="{64940413-EAC1-C34D-9A9C-BCA48E7B8300}" presName="root2" presStyleCnt="0"/>
      <dgm:spPr/>
    </dgm:pt>
    <dgm:pt modelId="{C1EBA8D7-0C86-EA49-9343-68400F0430F6}" type="pres">
      <dgm:prSet presAssocID="{64940413-EAC1-C34D-9A9C-BCA48E7B8300}" presName="LevelTwoTextNode" presStyleLbl="node3" presStyleIdx="2" presStyleCnt="4">
        <dgm:presLayoutVars>
          <dgm:chPref val="3"/>
        </dgm:presLayoutVars>
      </dgm:prSet>
      <dgm:spPr/>
    </dgm:pt>
    <dgm:pt modelId="{59E51ED4-07B6-FF41-BB6D-DAEA4C11E2E5}" type="pres">
      <dgm:prSet presAssocID="{64940413-EAC1-C34D-9A9C-BCA48E7B8300}" presName="level3hierChild" presStyleCnt="0"/>
      <dgm:spPr/>
    </dgm:pt>
    <dgm:pt modelId="{AF1764ED-9A3C-524D-A6A7-9D1282152557}" type="pres">
      <dgm:prSet presAssocID="{7AC9E6CC-83AC-F841-9ADE-7CAAD45D0EF7}" presName="conn2-1" presStyleLbl="parChTrans1D3" presStyleIdx="3" presStyleCnt="4"/>
      <dgm:spPr/>
    </dgm:pt>
    <dgm:pt modelId="{849E9271-5A0F-2B42-A6D4-600CFC4737D8}" type="pres">
      <dgm:prSet presAssocID="{7AC9E6CC-83AC-F841-9ADE-7CAAD45D0EF7}" presName="connTx" presStyleLbl="parChTrans1D3" presStyleIdx="3" presStyleCnt="4"/>
      <dgm:spPr/>
    </dgm:pt>
    <dgm:pt modelId="{4567ADBD-1AB8-5B43-8C49-C4830C6C7C9B}" type="pres">
      <dgm:prSet presAssocID="{338B36E1-CD4E-DC4D-A3EE-CA5AD86726ED}" presName="root2" presStyleCnt="0"/>
      <dgm:spPr/>
    </dgm:pt>
    <dgm:pt modelId="{A03AE80A-8EB3-F446-924F-A08817DD5A04}" type="pres">
      <dgm:prSet presAssocID="{338B36E1-CD4E-DC4D-A3EE-CA5AD86726ED}" presName="LevelTwoTextNode" presStyleLbl="node3" presStyleIdx="3" presStyleCnt="4" custLinFactNeighborY="3258">
        <dgm:presLayoutVars>
          <dgm:chPref val="3"/>
        </dgm:presLayoutVars>
      </dgm:prSet>
      <dgm:spPr/>
    </dgm:pt>
    <dgm:pt modelId="{EC7762B5-6BD6-A54E-ABA1-4BE2FFF9F52C}" type="pres">
      <dgm:prSet presAssocID="{338B36E1-CD4E-DC4D-A3EE-CA5AD86726ED}" presName="level3hierChild" presStyleCnt="0"/>
      <dgm:spPr/>
    </dgm:pt>
    <dgm:pt modelId="{675EEA35-C5C7-6A4F-B471-0D985C7B966B}" type="pres">
      <dgm:prSet presAssocID="{F4A01ADF-DABF-5B44-891B-FE54E82F1E8D}" presName="conn2-1" presStyleLbl="parChTrans1D2" presStyleIdx="1" presStyleCnt="2"/>
      <dgm:spPr/>
    </dgm:pt>
    <dgm:pt modelId="{AE9924BE-6888-364C-B21F-99A477DC5497}" type="pres">
      <dgm:prSet presAssocID="{F4A01ADF-DABF-5B44-891B-FE54E82F1E8D}" presName="connTx" presStyleLbl="parChTrans1D2" presStyleIdx="1" presStyleCnt="2"/>
      <dgm:spPr/>
    </dgm:pt>
    <dgm:pt modelId="{9D0A8E06-70AF-E448-BF2E-54686A5B1746}" type="pres">
      <dgm:prSet presAssocID="{BA4E20B7-ADE6-B94E-81F3-BE872D875199}" presName="root2" presStyleCnt="0"/>
      <dgm:spPr/>
    </dgm:pt>
    <dgm:pt modelId="{CC6ACB5A-1D25-9645-96E2-4E2B0DE307FD}" type="pres">
      <dgm:prSet presAssocID="{BA4E20B7-ADE6-B94E-81F3-BE872D875199}" presName="LevelTwoTextNode" presStyleLbl="node2" presStyleIdx="1" presStyleCnt="2" custLinFactNeighborY="58845">
        <dgm:presLayoutVars>
          <dgm:chPref val="3"/>
        </dgm:presLayoutVars>
      </dgm:prSet>
      <dgm:spPr/>
    </dgm:pt>
    <dgm:pt modelId="{7911AE7F-7CB1-5F4A-BBF9-A671B2AD9B2D}" type="pres">
      <dgm:prSet presAssocID="{BA4E20B7-ADE6-B94E-81F3-BE872D875199}" presName="level3hierChild" presStyleCnt="0"/>
      <dgm:spPr/>
    </dgm:pt>
  </dgm:ptLst>
  <dgm:cxnLst>
    <dgm:cxn modelId="{830B240B-E68C-B948-BD33-1A230DD905C5}" type="presOf" srcId="{0EAFDFC2-5473-F544-BFBB-5BC494A9F1D4}" destId="{F8858D60-0239-654B-B27C-614152036406}" srcOrd="1" destOrd="0" presId="urn:microsoft.com/office/officeart/2005/8/layout/hierarchy2"/>
    <dgm:cxn modelId="{B5CB6118-A779-A04A-A175-9C4B06ADF7CA}" type="presOf" srcId="{3C37396F-5AF0-3146-9C80-575A6CAFFDC2}" destId="{91AA8E8F-EA51-8D45-AEDD-39011FA82034}" srcOrd="1" destOrd="0" presId="urn:microsoft.com/office/officeart/2005/8/layout/hierarchy2"/>
    <dgm:cxn modelId="{B068C32D-993C-354D-9E96-71051A9F9208}" type="presOf" srcId="{BA4E20B7-ADE6-B94E-81F3-BE872D875199}" destId="{CC6ACB5A-1D25-9645-96E2-4E2B0DE307FD}" srcOrd="0" destOrd="0" presId="urn:microsoft.com/office/officeart/2005/8/layout/hierarchy2"/>
    <dgm:cxn modelId="{0A47E138-5FB1-7246-81DA-07F329576ACB}" type="presOf" srcId="{3C37396F-5AF0-3146-9C80-575A6CAFFDC2}" destId="{FF8EEFCA-8054-6342-B711-0388B8D6400E}" srcOrd="0" destOrd="0" presId="urn:microsoft.com/office/officeart/2005/8/layout/hierarchy2"/>
    <dgm:cxn modelId="{AD41203C-7272-9445-88BB-6B25D7286701}" type="presOf" srcId="{F28EFEFC-48D0-E545-95C0-79D760B265B3}" destId="{6500AE7C-51A1-4D41-A34B-E4A7B170059B}" srcOrd="1" destOrd="0" presId="urn:microsoft.com/office/officeart/2005/8/layout/hierarchy2"/>
    <dgm:cxn modelId="{73374F3D-F4B5-E645-A8B9-20BA34C388F6}" type="presOf" srcId="{64940413-EAC1-C34D-9A9C-BCA48E7B8300}" destId="{C1EBA8D7-0C86-EA49-9343-68400F0430F6}" srcOrd="0" destOrd="0" presId="urn:microsoft.com/office/officeart/2005/8/layout/hierarchy2"/>
    <dgm:cxn modelId="{34604850-597C-104F-A9EA-D8F57B2B8A30}" type="presOf" srcId="{338B36E1-CD4E-DC4D-A3EE-CA5AD86726ED}" destId="{A03AE80A-8EB3-F446-924F-A08817DD5A04}" srcOrd="0" destOrd="0" presId="urn:microsoft.com/office/officeart/2005/8/layout/hierarchy2"/>
    <dgm:cxn modelId="{8F10CF5B-8DA3-9F44-9DAF-1E752FDFDE13}" type="presOf" srcId="{858AEA45-7595-1246-AD6E-A4F076DB4A57}" destId="{EB088486-DE16-674E-9FD4-989C24DF95E4}" srcOrd="0" destOrd="0" presId="urn:microsoft.com/office/officeart/2005/8/layout/hierarchy2"/>
    <dgm:cxn modelId="{87E33A62-80E5-7142-B1AC-159BE0223CF0}" type="presOf" srcId="{A9ADA73B-AA6F-6742-A896-6643B676B04A}" destId="{9BA3BAB5-0E78-B442-8CC6-D668FB22733B}" srcOrd="0" destOrd="0" presId="urn:microsoft.com/office/officeart/2005/8/layout/hierarchy2"/>
    <dgm:cxn modelId="{D1D5A46D-9AF2-5F49-B935-B6D239944A93}" type="presOf" srcId="{3F838F57-35A5-504F-A47D-CB4B6539DCB8}" destId="{6CCA7026-CB39-0645-9E97-EA2B3C1C4455}" srcOrd="0" destOrd="0" presId="urn:microsoft.com/office/officeart/2005/8/layout/hierarchy2"/>
    <dgm:cxn modelId="{C8285574-74FF-1148-841A-86C162221EAB}" type="presOf" srcId="{702BBBF7-B76E-4044-830A-20C472DEE834}" destId="{7B4704A4-E03F-FF46-9080-36931F7CCD39}" srcOrd="0" destOrd="0" presId="urn:microsoft.com/office/officeart/2005/8/layout/hierarchy2"/>
    <dgm:cxn modelId="{466ECC83-50F4-7C43-BB0D-1DC36C8E290E}" srcId="{959E1242-F81E-0842-90F3-4E0788E7618D}" destId="{EC8E6807-A0C8-D84A-973B-D21363554713}" srcOrd="0" destOrd="0" parTransId="{1E9A5067-FBFB-0644-896D-13D0CF660071}" sibTransId="{13F4FC22-C94D-C747-8A9C-E07469F49367}"/>
    <dgm:cxn modelId="{AF800484-22FF-C34D-A966-5D667126172C}" type="presOf" srcId="{F28EFEFC-48D0-E545-95C0-79D760B265B3}" destId="{7E591DFE-B7E1-B34E-B0CD-C75ACDE19463}" srcOrd="0" destOrd="0" presId="urn:microsoft.com/office/officeart/2005/8/layout/hierarchy2"/>
    <dgm:cxn modelId="{F8322286-8304-984C-A220-3B693D72DF65}" srcId="{702BBBF7-B76E-4044-830A-20C472DEE834}" destId="{46210522-87BA-DD44-A47F-142F5B660CFA}" srcOrd="0" destOrd="0" parTransId="{3CF64D27-147B-3147-BF13-D35703EF4388}" sibTransId="{07407D17-047A-224C-A5F0-108D956185DA}"/>
    <dgm:cxn modelId="{846A568A-C1CB-0145-8B55-8E590F58F2F8}" type="presOf" srcId="{F4A01ADF-DABF-5B44-891B-FE54E82F1E8D}" destId="{AE9924BE-6888-364C-B21F-99A477DC5497}" srcOrd="1" destOrd="0" presId="urn:microsoft.com/office/officeart/2005/8/layout/hierarchy2"/>
    <dgm:cxn modelId="{8EC4FB8B-BC0B-1348-B1C8-BAB2E1DDEA5E}" srcId="{858AEA45-7595-1246-AD6E-A4F076DB4A57}" destId="{64940413-EAC1-C34D-9A9C-BCA48E7B8300}" srcOrd="2" destOrd="0" parTransId="{F28EFEFC-48D0-E545-95C0-79D760B265B3}" sibTransId="{9342B696-B672-474A-A65E-366373E85643}"/>
    <dgm:cxn modelId="{74584191-0BCB-F540-B58F-ABBB9FF77510}" srcId="{702BBBF7-B76E-4044-830A-20C472DEE834}" destId="{E1543140-57E4-5248-980A-E7E054D9D650}" srcOrd="1" destOrd="0" parTransId="{0EAFDFC2-5473-F544-BFBB-5BC494A9F1D4}" sibTransId="{2F09B539-EB66-F043-9D0E-9C2A215313CE}"/>
    <dgm:cxn modelId="{50FE4292-5371-FF48-B8A2-62D1EEACADED}" type="presOf" srcId="{3F838F57-35A5-504F-A47D-CB4B6539DCB8}" destId="{63D804C2-FDFE-0A49-9D5B-635EC4B5B39B}" srcOrd="1" destOrd="0" presId="urn:microsoft.com/office/officeart/2005/8/layout/hierarchy2"/>
    <dgm:cxn modelId="{882EB894-C850-8047-A419-66A2B4925B88}" type="presOf" srcId="{7AC9E6CC-83AC-F841-9ADE-7CAAD45D0EF7}" destId="{AF1764ED-9A3C-524D-A6A7-9D1282152557}" srcOrd="0" destOrd="0" presId="urn:microsoft.com/office/officeart/2005/8/layout/hierarchy2"/>
    <dgm:cxn modelId="{0FA01196-6869-694C-902D-8D54F5236BFD}" type="presOf" srcId="{EC8E6807-A0C8-D84A-973B-D21363554713}" destId="{1EF1E9A2-D85D-4C40-A64E-69878FC29578}" srcOrd="0" destOrd="0" presId="urn:microsoft.com/office/officeart/2005/8/layout/hierarchy2"/>
    <dgm:cxn modelId="{CDB418A7-A8B4-0F45-9E81-D350EC503FDC}" srcId="{858AEA45-7595-1246-AD6E-A4F076DB4A57}" destId="{338B36E1-CD4E-DC4D-A3EE-CA5AD86726ED}" srcOrd="3" destOrd="0" parTransId="{7AC9E6CC-83AC-F841-9ADE-7CAAD45D0EF7}" sibTransId="{2B35646D-AEA8-8F42-B915-5790D48E0B91}"/>
    <dgm:cxn modelId="{D4E5E8A7-A454-BF40-91D9-2F593F609CA3}" type="presOf" srcId="{0EAFDFC2-5473-F544-BFBB-5BC494A9F1D4}" destId="{6EC382DF-CA43-0942-BE2A-9C6C813C1A14}" srcOrd="0" destOrd="0" presId="urn:microsoft.com/office/officeart/2005/8/layout/hierarchy2"/>
    <dgm:cxn modelId="{5BCB95AA-B8B3-834E-A79C-B26765E39B51}" srcId="{EC8E6807-A0C8-D84A-973B-D21363554713}" destId="{858AEA45-7595-1246-AD6E-A4F076DB4A57}" srcOrd="0" destOrd="0" parTransId="{A9ADA73B-AA6F-6742-A896-6643B676B04A}" sibTransId="{7E07B3DA-3E3B-804E-8584-E97407142CEB}"/>
    <dgm:cxn modelId="{6CD715AC-21C1-2E4C-9D7B-622F87951286}" type="presOf" srcId="{46210522-87BA-DD44-A47F-142F5B660CFA}" destId="{6C88655B-E544-B644-BEA6-BCF48AA79D99}" srcOrd="0" destOrd="0" presId="urn:microsoft.com/office/officeart/2005/8/layout/hierarchy2"/>
    <dgm:cxn modelId="{F23143B4-D1F2-A04C-8E5C-17D5BBA9E2B3}" srcId="{858AEA45-7595-1246-AD6E-A4F076DB4A57}" destId="{8EFCE0E2-5F9F-F149-B20D-F207E39FC58E}" srcOrd="1" destOrd="0" parTransId="{3F838F57-35A5-504F-A47D-CB4B6539DCB8}" sibTransId="{30C59428-8C96-634F-9747-5D0F1F53E625}"/>
    <dgm:cxn modelId="{3951B4B7-1C39-B94A-8863-942764BC2569}" type="presOf" srcId="{F4A01ADF-DABF-5B44-891B-FE54E82F1E8D}" destId="{675EEA35-C5C7-6A4F-B471-0D985C7B966B}" srcOrd="0" destOrd="0" presId="urn:microsoft.com/office/officeart/2005/8/layout/hierarchy2"/>
    <dgm:cxn modelId="{B1C022BE-2E87-DE46-BADB-6FF70A3B0A49}" type="presOf" srcId="{8EFCE0E2-5F9F-F149-B20D-F207E39FC58E}" destId="{655E600D-96FC-294F-AD22-BB3290526A31}" srcOrd="0" destOrd="0" presId="urn:microsoft.com/office/officeart/2005/8/layout/hierarchy2"/>
    <dgm:cxn modelId="{119C9FC1-172E-5A43-9149-E5F9032F6F40}" type="presOf" srcId="{A9ADA73B-AA6F-6742-A896-6643B676B04A}" destId="{82C747D0-E884-404C-B492-FDFDFC616CCF}" srcOrd="1" destOrd="0" presId="urn:microsoft.com/office/officeart/2005/8/layout/hierarchy2"/>
    <dgm:cxn modelId="{4E4619C8-E30A-024A-9540-2D556F32045C}" srcId="{EC8E6807-A0C8-D84A-973B-D21363554713}" destId="{BA4E20B7-ADE6-B94E-81F3-BE872D875199}" srcOrd="1" destOrd="0" parTransId="{F4A01ADF-DABF-5B44-891B-FE54E82F1E8D}" sibTransId="{7A506856-F69B-CE4D-868D-0030DAAE9B6F}"/>
    <dgm:cxn modelId="{19DF57E4-B61D-9A4F-AB7A-DF93590CCA23}" type="presOf" srcId="{959E1242-F81E-0842-90F3-4E0788E7618D}" destId="{AE0AF668-78B6-B949-9286-BEC4F8E04967}" srcOrd="0" destOrd="0" presId="urn:microsoft.com/office/officeart/2005/8/layout/hierarchy2"/>
    <dgm:cxn modelId="{CA2C67E6-55FC-2F4E-8429-386FFDABBCCF}" type="presOf" srcId="{3CF64D27-147B-3147-BF13-D35703EF4388}" destId="{22F4B5EF-9891-EA4A-B5BA-6C6F5A3DDFF1}" srcOrd="0" destOrd="0" presId="urn:microsoft.com/office/officeart/2005/8/layout/hierarchy2"/>
    <dgm:cxn modelId="{FBC3AFE7-5AD1-CA46-8D0B-274B1F494EFA}" type="presOf" srcId="{3CF64D27-147B-3147-BF13-D35703EF4388}" destId="{40C8C4EF-38FB-8343-AD7C-EBB431C70ABE}" srcOrd="1" destOrd="0" presId="urn:microsoft.com/office/officeart/2005/8/layout/hierarchy2"/>
    <dgm:cxn modelId="{C8A5E0E9-726C-E044-BDD2-FF2D55FF47F0}" type="presOf" srcId="{E1543140-57E4-5248-980A-E7E054D9D650}" destId="{9506B70A-1588-A343-8B2C-DFCFF3CDBA88}" srcOrd="0" destOrd="0" presId="urn:microsoft.com/office/officeart/2005/8/layout/hierarchy2"/>
    <dgm:cxn modelId="{CA8E06ED-CFB7-7D4F-9147-A25C6384CE8D}" srcId="{858AEA45-7595-1246-AD6E-A4F076DB4A57}" destId="{702BBBF7-B76E-4044-830A-20C472DEE834}" srcOrd="0" destOrd="0" parTransId="{3C37396F-5AF0-3146-9C80-575A6CAFFDC2}" sibTransId="{31659C91-8EEE-794E-A620-B459222253EF}"/>
    <dgm:cxn modelId="{417D68FB-BF96-334C-A6E2-CB6C7E5EDCD4}" type="presOf" srcId="{7AC9E6CC-83AC-F841-9ADE-7CAAD45D0EF7}" destId="{849E9271-5A0F-2B42-A6D4-600CFC4737D8}" srcOrd="1" destOrd="0" presId="urn:microsoft.com/office/officeart/2005/8/layout/hierarchy2"/>
    <dgm:cxn modelId="{2FAD90D2-1B18-DA41-A16E-0AA8696130AE}" type="presParOf" srcId="{AE0AF668-78B6-B949-9286-BEC4F8E04967}" destId="{971A4AF2-D12E-2143-B4E5-860C20976F8E}" srcOrd="0" destOrd="0" presId="urn:microsoft.com/office/officeart/2005/8/layout/hierarchy2"/>
    <dgm:cxn modelId="{AA406828-8EE2-A842-9828-83CD103D25DD}" type="presParOf" srcId="{971A4AF2-D12E-2143-B4E5-860C20976F8E}" destId="{1EF1E9A2-D85D-4C40-A64E-69878FC29578}" srcOrd="0" destOrd="0" presId="urn:microsoft.com/office/officeart/2005/8/layout/hierarchy2"/>
    <dgm:cxn modelId="{8DED282C-49FD-C043-AD5D-9B6F4431994A}" type="presParOf" srcId="{971A4AF2-D12E-2143-B4E5-860C20976F8E}" destId="{D09D6F25-AB67-9648-B6D6-02767059D37D}" srcOrd="1" destOrd="0" presId="urn:microsoft.com/office/officeart/2005/8/layout/hierarchy2"/>
    <dgm:cxn modelId="{58D049D8-2A07-E14B-B512-277F93D48452}" type="presParOf" srcId="{D09D6F25-AB67-9648-B6D6-02767059D37D}" destId="{9BA3BAB5-0E78-B442-8CC6-D668FB22733B}" srcOrd="0" destOrd="0" presId="urn:microsoft.com/office/officeart/2005/8/layout/hierarchy2"/>
    <dgm:cxn modelId="{2AB939C6-4BA9-EC45-BBF7-61D9C291E227}" type="presParOf" srcId="{9BA3BAB5-0E78-B442-8CC6-D668FB22733B}" destId="{82C747D0-E884-404C-B492-FDFDFC616CCF}" srcOrd="0" destOrd="0" presId="urn:microsoft.com/office/officeart/2005/8/layout/hierarchy2"/>
    <dgm:cxn modelId="{117BACFD-784C-AA43-B0E3-88798B076012}" type="presParOf" srcId="{D09D6F25-AB67-9648-B6D6-02767059D37D}" destId="{FBC056C3-4915-A444-8D32-AE7DF7A4E55D}" srcOrd="1" destOrd="0" presId="urn:microsoft.com/office/officeart/2005/8/layout/hierarchy2"/>
    <dgm:cxn modelId="{41B53CCA-00F4-9D46-8FD3-4E34C9217C56}" type="presParOf" srcId="{FBC056C3-4915-A444-8D32-AE7DF7A4E55D}" destId="{EB088486-DE16-674E-9FD4-989C24DF95E4}" srcOrd="0" destOrd="0" presId="urn:microsoft.com/office/officeart/2005/8/layout/hierarchy2"/>
    <dgm:cxn modelId="{2A352540-43DE-F640-9B9E-8D6AA82C2E9E}" type="presParOf" srcId="{FBC056C3-4915-A444-8D32-AE7DF7A4E55D}" destId="{0AB705AB-2B8F-F74C-BAFE-A0ED21163E3C}" srcOrd="1" destOrd="0" presId="urn:microsoft.com/office/officeart/2005/8/layout/hierarchy2"/>
    <dgm:cxn modelId="{12673572-13F4-7249-BB51-90413F3EF186}" type="presParOf" srcId="{0AB705AB-2B8F-F74C-BAFE-A0ED21163E3C}" destId="{FF8EEFCA-8054-6342-B711-0388B8D6400E}" srcOrd="0" destOrd="0" presId="urn:microsoft.com/office/officeart/2005/8/layout/hierarchy2"/>
    <dgm:cxn modelId="{6FB4EA72-A445-7747-AA4E-07991657EBC0}" type="presParOf" srcId="{FF8EEFCA-8054-6342-B711-0388B8D6400E}" destId="{91AA8E8F-EA51-8D45-AEDD-39011FA82034}" srcOrd="0" destOrd="0" presId="urn:microsoft.com/office/officeart/2005/8/layout/hierarchy2"/>
    <dgm:cxn modelId="{E00250D6-A0EC-5141-9B96-C3469A324118}" type="presParOf" srcId="{0AB705AB-2B8F-F74C-BAFE-A0ED21163E3C}" destId="{06A7EF16-7E5B-074D-BB0A-4B94EDE174AE}" srcOrd="1" destOrd="0" presId="urn:microsoft.com/office/officeart/2005/8/layout/hierarchy2"/>
    <dgm:cxn modelId="{319A40D8-4396-8044-8171-4C46ED04312B}" type="presParOf" srcId="{06A7EF16-7E5B-074D-BB0A-4B94EDE174AE}" destId="{7B4704A4-E03F-FF46-9080-36931F7CCD39}" srcOrd="0" destOrd="0" presId="urn:microsoft.com/office/officeart/2005/8/layout/hierarchy2"/>
    <dgm:cxn modelId="{5A786055-9FB7-C945-A112-CB29000B70E0}" type="presParOf" srcId="{06A7EF16-7E5B-074D-BB0A-4B94EDE174AE}" destId="{4077A495-C3B5-564E-B6E8-56B5F996664F}" srcOrd="1" destOrd="0" presId="urn:microsoft.com/office/officeart/2005/8/layout/hierarchy2"/>
    <dgm:cxn modelId="{5E6B2F7B-A885-EE48-956A-E8B635B60BB0}" type="presParOf" srcId="{4077A495-C3B5-564E-B6E8-56B5F996664F}" destId="{22F4B5EF-9891-EA4A-B5BA-6C6F5A3DDFF1}" srcOrd="0" destOrd="0" presId="urn:microsoft.com/office/officeart/2005/8/layout/hierarchy2"/>
    <dgm:cxn modelId="{FA810788-7F0F-774E-8EAC-911DEEC65B8A}" type="presParOf" srcId="{22F4B5EF-9891-EA4A-B5BA-6C6F5A3DDFF1}" destId="{40C8C4EF-38FB-8343-AD7C-EBB431C70ABE}" srcOrd="0" destOrd="0" presId="urn:microsoft.com/office/officeart/2005/8/layout/hierarchy2"/>
    <dgm:cxn modelId="{DF3559FB-3082-304F-A0E6-377D08B39C63}" type="presParOf" srcId="{4077A495-C3B5-564E-B6E8-56B5F996664F}" destId="{4A0A5B32-4DF8-524F-8259-77855343F0EF}" srcOrd="1" destOrd="0" presId="urn:microsoft.com/office/officeart/2005/8/layout/hierarchy2"/>
    <dgm:cxn modelId="{965897E1-E8C9-1440-AC55-E15F7332C57B}" type="presParOf" srcId="{4A0A5B32-4DF8-524F-8259-77855343F0EF}" destId="{6C88655B-E544-B644-BEA6-BCF48AA79D99}" srcOrd="0" destOrd="0" presId="urn:microsoft.com/office/officeart/2005/8/layout/hierarchy2"/>
    <dgm:cxn modelId="{E0F95D7D-D835-5F4D-9B08-1F2B95D8670B}" type="presParOf" srcId="{4A0A5B32-4DF8-524F-8259-77855343F0EF}" destId="{34931D0A-1854-9E4B-8FC6-F9B022536AD7}" srcOrd="1" destOrd="0" presId="urn:microsoft.com/office/officeart/2005/8/layout/hierarchy2"/>
    <dgm:cxn modelId="{70C719B7-AEE9-0E4F-8389-90193206F7D4}" type="presParOf" srcId="{4077A495-C3B5-564E-B6E8-56B5F996664F}" destId="{6EC382DF-CA43-0942-BE2A-9C6C813C1A14}" srcOrd="2" destOrd="0" presId="urn:microsoft.com/office/officeart/2005/8/layout/hierarchy2"/>
    <dgm:cxn modelId="{7B6752D8-4132-6A45-89FD-FF0AAD1EFE45}" type="presParOf" srcId="{6EC382DF-CA43-0942-BE2A-9C6C813C1A14}" destId="{F8858D60-0239-654B-B27C-614152036406}" srcOrd="0" destOrd="0" presId="urn:microsoft.com/office/officeart/2005/8/layout/hierarchy2"/>
    <dgm:cxn modelId="{7A3DC22D-DDB4-B945-844B-23A6E7878A1B}" type="presParOf" srcId="{4077A495-C3B5-564E-B6E8-56B5F996664F}" destId="{09A99429-EF7D-5843-9C65-F2758D0900B3}" srcOrd="3" destOrd="0" presId="urn:microsoft.com/office/officeart/2005/8/layout/hierarchy2"/>
    <dgm:cxn modelId="{188F9895-EECB-3C4B-9420-5B84486CD8E8}" type="presParOf" srcId="{09A99429-EF7D-5843-9C65-F2758D0900B3}" destId="{9506B70A-1588-A343-8B2C-DFCFF3CDBA88}" srcOrd="0" destOrd="0" presId="urn:microsoft.com/office/officeart/2005/8/layout/hierarchy2"/>
    <dgm:cxn modelId="{758F951C-18F4-ED40-B011-25C295BDB92F}" type="presParOf" srcId="{09A99429-EF7D-5843-9C65-F2758D0900B3}" destId="{D7D2AD65-D0F3-B54F-AFE4-41835E103A4C}" srcOrd="1" destOrd="0" presId="urn:microsoft.com/office/officeart/2005/8/layout/hierarchy2"/>
    <dgm:cxn modelId="{8C282123-6658-BA42-A296-FC1C88A0BEEE}" type="presParOf" srcId="{0AB705AB-2B8F-F74C-BAFE-A0ED21163E3C}" destId="{6CCA7026-CB39-0645-9E97-EA2B3C1C4455}" srcOrd="2" destOrd="0" presId="urn:microsoft.com/office/officeart/2005/8/layout/hierarchy2"/>
    <dgm:cxn modelId="{A30463BB-954C-A54F-8B9B-E6E8FC2EBB3A}" type="presParOf" srcId="{6CCA7026-CB39-0645-9E97-EA2B3C1C4455}" destId="{63D804C2-FDFE-0A49-9D5B-635EC4B5B39B}" srcOrd="0" destOrd="0" presId="urn:microsoft.com/office/officeart/2005/8/layout/hierarchy2"/>
    <dgm:cxn modelId="{A52E5CD2-F423-0C4C-A29F-C1A1C8E1453C}" type="presParOf" srcId="{0AB705AB-2B8F-F74C-BAFE-A0ED21163E3C}" destId="{C767AA99-E5C3-EF4A-95C0-EA0AF4974E88}" srcOrd="3" destOrd="0" presId="urn:microsoft.com/office/officeart/2005/8/layout/hierarchy2"/>
    <dgm:cxn modelId="{BA5D51F4-D14F-7848-A614-149C92F344DC}" type="presParOf" srcId="{C767AA99-E5C3-EF4A-95C0-EA0AF4974E88}" destId="{655E600D-96FC-294F-AD22-BB3290526A31}" srcOrd="0" destOrd="0" presId="urn:microsoft.com/office/officeart/2005/8/layout/hierarchy2"/>
    <dgm:cxn modelId="{C085AAF4-4C10-884F-B46B-329E21E25936}" type="presParOf" srcId="{C767AA99-E5C3-EF4A-95C0-EA0AF4974E88}" destId="{3057551A-AE2C-7C41-B2DB-228598F31068}" srcOrd="1" destOrd="0" presId="urn:microsoft.com/office/officeart/2005/8/layout/hierarchy2"/>
    <dgm:cxn modelId="{D8430016-AFEC-B645-A1BE-E4492FA8CE43}" type="presParOf" srcId="{0AB705AB-2B8F-F74C-BAFE-A0ED21163E3C}" destId="{7E591DFE-B7E1-B34E-B0CD-C75ACDE19463}" srcOrd="4" destOrd="0" presId="urn:microsoft.com/office/officeart/2005/8/layout/hierarchy2"/>
    <dgm:cxn modelId="{E80B75D7-7384-7A4E-B9CE-2B87DE9DA539}" type="presParOf" srcId="{7E591DFE-B7E1-B34E-B0CD-C75ACDE19463}" destId="{6500AE7C-51A1-4D41-A34B-E4A7B170059B}" srcOrd="0" destOrd="0" presId="urn:microsoft.com/office/officeart/2005/8/layout/hierarchy2"/>
    <dgm:cxn modelId="{C20004BD-EA34-7046-A426-506EA083170B}" type="presParOf" srcId="{0AB705AB-2B8F-F74C-BAFE-A0ED21163E3C}" destId="{33FE5ABB-1AB8-4547-BE3F-5D43B8EB8564}" srcOrd="5" destOrd="0" presId="urn:microsoft.com/office/officeart/2005/8/layout/hierarchy2"/>
    <dgm:cxn modelId="{AF95D8BA-73FD-B44E-A98E-F8DD93D1460A}" type="presParOf" srcId="{33FE5ABB-1AB8-4547-BE3F-5D43B8EB8564}" destId="{C1EBA8D7-0C86-EA49-9343-68400F0430F6}" srcOrd="0" destOrd="0" presId="urn:microsoft.com/office/officeart/2005/8/layout/hierarchy2"/>
    <dgm:cxn modelId="{D2F76C77-E4C2-F54B-B610-72F7344A4DC0}" type="presParOf" srcId="{33FE5ABB-1AB8-4547-BE3F-5D43B8EB8564}" destId="{59E51ED4-07B6-FF41-BB6D-DAEA4C11E2E5}" srcOrd="1" destOrd="0" presId="urn:microsoft.com/office/officeart/2005/8/layout/hierarchy2"/>
    <dgm:cxn modelId="{23D982FE-ACCC-B24B-858C-3B884317C0CC}" type="presParOf" srcId="{0AB705AB-2B8F-F74C-BAFE-A0ED21163E3C}" destId="{AF1764ED-9A3C-524D-A6A7-9D1282152557}" srcOrd="6" destOrd="0" presId="urn:microsoft.com/office/officeart/2005/8/layout/hierarchy2"/>
    <dgm:cxn modelId="{27738BD0-E19C-0A4F-91DA-128752980564}" type="presParOf" srcId="{AF1764ED-9A3C-524D-A6A7-9D1282152557}" destId="{849E9271-5A0F-2B42-A6D4-600CFC4737D8}" srcOrd="0" destOrd="0" presId="urn:microsoft.com/office/officeart/2005/8/layout/hierarchy2"/>
    <dgm:cxn modelId="{18ACF63F-CAB3-2746-8CC9-ECF22B99D82B}" type="presParOf" srcId="{0AB705AB-2B8F-F74C-BAFE-A0ED21163E3C}" destId="{4567ADBD-1AB8-5B43-8C49-C4830C6C7C9B}" srcOrd="7" destOrd="0" presId="urn:microsoft.com/office/officeart/2005/8/layout/hierarchy2"/>
    <dgm:cxn modelId="{C279F243-17E4-074F-B2DB-DC20ED899972}" type="presParOf" srcId="{4567ADBD-1AB8-5B43-8C49-C4830C6C7C9B}" destId="{A03AE80A-8EB3-F446-924F-A08817DD5A04}" srcOrd="0" destOrd="0" presId="urn:microsoft.com/office/officeart/2005/8/layout/hierarchy2"/>
    <dgm:cxn modelId="{EC2500F3-D645-094D-8761-5FF1CD2D823D}" type="presParOf" srcId="{4567ADBD-1AB8-5B43-8C49-C4830C6C7C9B}" destId="{EC7762B5-6BD6-A54E-ABA1-4BE2FFF9F52C}" srcOrd="1" destOrd="0" presId="urn:microsoft.com/office/officeart/2005/8/layout/hierarchy2"/>
    <dgm:cxn modelId="{50DB22E7-7222-894E-AE25-EA0C764D1E78}" type="presParOf" srcId="{D09D6F25-AB67-9648-B6D6-02767059D37D}" destId="{675EEA35-C5C7-6A4F-B471-0D985C7B966B}" srcOrd="2" destOrd="0" presId="urn:microsoft.com/office/officeart/2005/8/layout/hierarchy2"/>
    <dgm:cxn modelId="{14F4423E-0395-824C-B091-BAA689AFC6CC}" type="presParOf" srcId="{675EEA35-C5C7-6A4F-B471-0D985C7B966B}" destId="{AE9924BE-6888-364C-B21F-99A477DC5497}" srcOrd="0" destOrd="0" presId="urn:microsoft.com/office/officeart/2005/8/layout/hierarchy2"/>
    <dgm:cxn modelId="{0DC5BAD6-B653-AC49-B108-830F2ACB19B9}" type="presParOf" srcId="{D09D6F25-AB67-9648-B6D6-02767059D37D}" destId="{9D0A8E06-70AF-E448-BF2E-54686A5B1746}" srcOrd="3" destOrd="0" presId="urn:microsoft.com/office/officeart/2005/8/layout/hierarchy2"/>
    <dgm:cxn modelId="{63656078-BED4-8542-ACFE-8BA6BB001559}" type="presParOf" srcId="{9D0A8E06-70AF-E448-BF2E-54686A5B1746}" destId="{CC6ACB5A-1D25-9645-96E2-4E2B0DE307FD}" srcOrd="0" destOrd="0" presId="urn:microsoft.com/office/officeart/2005/8/layout/hierarchy2"/>
    <dgm:cxn modelId="{6FD64ED3-6D56-024E-B373-3B65953C533D}" type="presParOf" srcId="{9D0A8E06-70AF-E448-BF2E-54686A5B1746}" destId="{7911AE7F-7CB1-5F4A-BBF9-A671B2AD9B2D}" srcOrd="1" destOrd="0" presId="urn:microsoft.com/office/officeart/2005/8/layout/hierarchy2"/>
  </dgm:cxnLst>
  <dgm:bg/>
  <dgm:whole>
    <a:ln w="38100"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1E9A2-D85D-4C40-A64E-69878FC29578}">
      <dsp:nvSpPr>
        <dsp:cNvPr id="0" name=""/>
        <dsp:cNvSpPr/>
      </dsp:nvSpPr>
      <dsp:spPr>
        <a:xfrm>
          <a:off x="62906" y="637820"/>
          <a:ext cx="2140479" cy="1070239"/>
        </a:xfrm>
        <a:prstGeom prst="roundRect">
          <a:avLst>
            <a:gd name="adj" fmla="val 10000"/>
          </a:avLst>
        </a:prstGeom>
        <a:solidFill>
          <a:srgbClr val="92D05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 err="1"/>
            <a:t>run_files</a:t>
          </a:r>
          <a:endParaRPr lang="en-US" sz="2600" b="1" kern="1200" dirty="0"/>
        </a:p>
      </dsp:txBody>
      <dsp:txXfrm>
        <a:off x="94252" y="669166"/>
        <a:ext cx="2077787" cy="1007547"/>
      </dsp:txXfrm>
    </dsp:sp>
    <dsp:sp modelId="{9BA3BAB5-0E78-B442-8CC6-D668FB22733B}">
      <dsp:nvSpPr>
        <dsp:cNvPr id="0" name=""/>
        <dsp:cNvSpPr/>
      </dsp:nvSpPr>
      <dsp:spPr>
        <a:xfrm rot="11476">
          <a:off x="2203383" y="1156544"/>
          <a:ext cx="82715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50" y="1777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2596279" y="1153642"/>
        <a:ext cx="41357" cy="41357"/>
      </dsp:txXfrm>
    </dsp:sp>
    <dsp:sp modelId="{EB088486-DE16-674E-9FD4-989C24DF95E4}">
      <dsp:nvSpPr>
        <dsp:cNvPr id="0" name=""/>
        <dsp:cNvSpPr/>
      </dsp:nvSpPr>
      <dsp:spPr>
        <a:xfrm>
          <a:off x="3030531" y="640581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EDUSIF</a:t>
          </a:r>
        </a:p>
      </dsp:txBody>
      <dsp:txXfrm>
        <a:off x="3061877" y="671927"/>
        <a:ext cx="2077787" cy="1007547"/>
      </dsp:txXfrm>
    </dsp:sp>
    <dsp:sp modelId="{FF8EEFCA-8054-6342-B711-0388B8D6400E}">
      <dsp:nvSpPr>
        <dsp:cNvPr id="0" name=""/>
        <dsp:cNvSpPr/>
      </dsp:nvSpPr>
      <dsp:spPr>
        <a:xfrm rot="21579894">
          <a:off x="5171003" y="1155506"/>
          <a:ext cx="827138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38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63893" y="1152604"/>
        <a:ext cx="41356" cy="41356"/>
      </dsp:txXfrm>
    </dsp:sp>
    <dsp:sp modelId="{7B4704A4-E03F-FF46-9080-36931F7CCD39}">
      <dsp:nvSpPr>
        <dsp:cNvPr id="0" name=""/>
        <dsp:cNvSpPr/>
      </dsp:nvSpPr>
      <dsp:spPr>
        <a:xfrm>
          <a:off x="5998134" y="635744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common</a:t>
          </a:r>
        </a:p>
      </dsp:txBody>
      <dsp:txXfrm>
        <a:off x="6029480" y="667090"/>
        <a:ext cx="2077787" cy="1007547"/>
      </dsp:txXfrm>
    </dsp:sp>
    <dsp:sp modelId="{22F4B5EF-9891-EA4A-B5BA-6C6F5A3DDFF1}">
      <dsp:nvSpPr>
        <dsp:cNvPr id="0" name=""/>
        <dsp:cNvSpPr/>
      </dsp:nvSpPr>
      <dsp:spPr>
        <a:xfrm rot="11278">
          <a:off x="8138611" y="1154468"/>
          <a:ext cx="84168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4168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38411" y="1151202"/>
        <a:ext cx="42084" cy="42084"/>
      </dsp:txXfrm>
    </dsp:sp>
    <dsp:sp modelId="{6C88655B-E544-B644-BEA6-BCF48AA79D99}">
      <dsp:nvSpPr>
        <dsp:cNvPr id="0" name=""/>
        <dsp:cNvSpPr/>
      </dsp:nvSpPr>
      <dsp:spPr>
        <a:xfrm>
          <a:off x="8980292" y="638505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MOF_base</a:t>
          </a:r>
          <a:endParaRPr lang="en-US" sz="2600" kern="1200" dirty="0"/>
        </a:p>
      </dsp:txBody>
      <dsp:txXfrm>
        <a:off x="9011638" y="669851"/>
        <a:ext cx="2077787" cy="1007547"/>
      </dsp:txXfrm>
    </dsp:sp>
    <dsp:sp modelId="{6EC382DF-CA43-0942-BE2A-9C6C813C1A14}">
      <dsp:nvSpPr>
        <dsp:cNvPr id="0" name=""/>
        <dsp:cNvSpPr/>
      </dsp:nvSpPr>
      <dsp:spPr>
        <a:xfrm rot="3341586">
          <a:off x="7812787" y="1769856"/>
          <a:ext cx="149333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9333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22120" y="1750299"/>
        <a:ext cx="74666" cy="74666"/>
      </dsp:txXfrm>
    </dsp:sp>
    <dsp:sp modelId="{9506B70A-1588-A343-8B2C-DFCFF3CDBA88}">
      <dsp:nvSpPr>
        <dsp:cNvPr id="0" name=""/>
        <dsp:cNvSpPr/>
      </dsp:nvSpPr>
      <dsp:spPr>
        <a:xfrm>
          <a:off x="8980292" y="1869280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reservoir_base</a:t>
          </a:r>
          <a:endParaRPr lang="en-US" sz="2600" kern="1200" dirty="0"/>
        </a:p>
      </dsp:txBody>
      <dsp:txXfrm>
        <a:off x="9011638" y="1900626"/>
        <a:ext cx="2077787" cy="1007547"/>
      </dsp:txXfrm>
    </dsp:sp>
    <dsp:sp modelId="{6CCA7026-CB39-0645-9E97-EA2B3C1C4455}">
      <dsp:nvSpPr>
        <dsp:cNvPr id="0" name=""/>
        <dsp:cNvSpPr/>
      </dsp:nvSpPr>
      <dsp:spPr>
        <a:xfrm rot="3359579">
          <a:off x="4845137" y="1770894"/>
          <a:ext cx="147887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7887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47600" y="1751698"/>
        <a:ext cx="73943" cy="73943"/>
      </dsp:txXfrm>
    </dsp:sp>
    <dsp:sp modelId="{655E600D-96FC-294F-AD22-BB3290526A31}">
      <dsp:nvSpPr>
        <dsp:cNvPr id="0" name=""/>
        <dsp:cNvSpPr/>
      </dsp:nvSpPr>
      <dsp:spPr>
        <a:xfrm>
          <a:off x="5998134" y="1866519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RUN1</a:t>
          </a:r>
        </a:p>
      </dsp:txBody>
      <dsp:txXfrm>
        <a:off x="6029480" y="1897865"/>
        <a:ext cx="2077787" cy="1007547"/>
      </dsp:txXfrm>
    </dsp:sp>
    <dsp:sp modelId="{7E591DFE-B7E1-B34E-B0CD-C75ACDE19463}">
      <dsp:nvSpPr>
        <dsp:cNvPr id="0" name=""/>
        <dsp:cNvSpPr/>
      </dsp:nvSpPr>
      <dsp:spPr>
        <a:xfrm rot="4283562">
          <a:off x="4288465" y="2386282"/>
          <a:ext cx="2592214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2592214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19766" y="2339252"/>
        <a:ext cx="129610" cy="129610"/>
      </dsp:txXfrm>
    </dsp:sp>
    <dsp:sp modelId="{C1EBA8D7-0C86-EA49-9343-68400F0430F6}">
      <dsp:nvSpPr>
        <dsp:cNvPr id="0" name=""/>
        <dsp:cNvSpPr/>
      </dsp:nvSpPr>
      <dsp:spPr>
        <a:xfrm>
          <a:off x="5998134" y="3097295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RUN2</a:t>
          </a:r>
        </a:p>
      </dsp:txBody>
      <dsp:txXfrm>
        <a:off x="6029480" y="3128641"/>
        <a:ext cx="2077787" cy="1007547"/>
      </dsp:txXfrm>
    </dsp:sp>
    <dsp:sp modelId="{AF1764ED-9A3C-524D-A6A7-9D1282152557}">
      <dsp:nvSpPr>
        <dsp:cNvPr id="0" name=""/>
        <dsp:cNvSpPr/>
      </dsp:nvSpPr>
      <dsp:spPr>
        <a:xfrm rot="4645482">
          <a:off x="3685082" y="3011848"/>
          <a:ext cx="379898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9898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489597" y="2934649"/>
        <a:ext cx="189949" cy="189949"/>
      </dsp:txXfrm>
    </dsp:sp>
    <dsp:sp modelId="{A03AE80A-8EB3-F446-924F-A08817DD5A04}">
      <dsp:nvSpPr>
        <dsp:cNvPr id="0" name=""/>
        <dsp:cNvSpPr/>
      </dsp:nvSpPr>
      <dsp:spPr>
        <a:xfrm>
          <a:off x="5998134" y="4348427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6029480" y="4379773"/>
        <a:ext cx="2077787" cy="1007547"/>
      </dsp:txXfrm>
    </dsp:sp>
    <dsp:sp modelId="{675EEA35-C5C7-6A4F-B471-0D985C7B966B}">
      <dsp:nvSpPr>
        <dsp:cNvPr id="0" name=""/>
        <dsp:cNvSpPr/>
      </dsp:nvSpPr>
      <dsp:spPr>
        <a:xfrm rot="4670567">
          <a:off x="707607" y="3007487"/>
          <a:ext cx="378963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8963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507683" y="2930522"/>
        <a:ext cx="189481" cy="189481"/>
      </dsp:txXfrm>
    </dsp:sp>
    <dsp:sp modelId="{CC6ACB5A-1D25-9645-96E2-4E2B0DE307FD}">
      <dsp:nvSpPr>
        <dsp:cNvPr id="0" name=""/>
        <dsp:cNvSpPr/>
      </dsp:nvSpPr>
      <dsp:spPr>
        <a:xfrm>
          <a:off x="3001463" y="4342465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3032809" y="4373811"/>
        <a:ext cx="2077787" cy="10075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00.png>
</file>

<file path=ppt/media/image101.png>
</file>

<file path=ppt/media/image11.jpeg>
</file>

<file path=ppt/media/image12.jpeg>
</file>

<file path=ppt/media/image13.jpeg>
</file>

<file path=ppt/media/image14.png>
</file>

<file path=ppt/media/image140.png>
</file>

<file path=ppt/media/image15.png>
</file>

<file path=ppt/media/image16.png>
</file>

<file path=ppt/media/image160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tiff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tiff>
</file>

<file path=ppt/media/image42.png>
</file>

<file path=ppt/media/image43.tiff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10.png>
</file>

<file path=ppt/media/image52.png>
</file>

<file path=ppt/media/image53.png>
</file>

<file path=ppt/media/image54.png>
</file>

<file path=ppt/media/image55.png>
</file>

<file path=ppt/media/image56.tiff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tiff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11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where they need to modify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07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everyone have modified the xml file correctly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47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how HTS will setup the directory for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59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them to take a look a the config file for </a:t>
            </a:r>
            <a:r>
              <a:rPr lang="en-US" dirty="0" err="1"/>
              <a:t>run_files</a:t>
            </a:r>
            <a:r>
              <a:rPr lang="en-US" dirty="0"/>
              <a:t>/EDUSIF/RUN1-FUGACITY-1.0-TEMPERATURE-298/</a:t>
            </a:r>
            <a:r>
              <a:rPr lang="en-US" dirty="0" err="1"/>
              <a:t>in.conf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extracting the data, show tell them about console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912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Before extracting the data, show tell them about Block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02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8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560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86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HTS need the single molecule PDB and topology file for adsorbate, to generate the PDB and PSF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9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more directories in the BUILD, but to add a new adsorbate, we just need to:</a:t>
            </a:r>
          </a:p>
          <a:p>
            <a:r>
              <a:rPr lang="en-US" dirty="0"/>
              <a:t>1- Add single </a:t>
            </a:r>
            <a:r>
              <a:rPr lang="en-US" dirty="0" err="1"/>
              <a:t>pdb</a:t>
            </a:r>
            <a:r>
              <a:rPr lang="en-US" dirty="0"/>
              <a:t> file to “</a:t>
            </a:r>
            <a:r>
              <a:rPr lang="en-US" dirty="0" err="1"/>
              <a:t>pdb</a:t>
            </a:r>
            <a:r>
              <a:rPr lang="en-US" dirty="0"/>
              <a:t>” directory</a:t>
            </a:r>
          </a:p>
          <a:p>
            <a:r>
              <a:rPr lang="en-US" dirty="0"/>
              <a:t>2- Add the adsorbate topology and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03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18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about topology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114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8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50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30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bonds and angle parameter, specially how to fix the bond and angle.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316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nonbonded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7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956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010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simulation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2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170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13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436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326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01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647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1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388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 box means, we already performed the simulation</a:t>
            </a:r>
          </a:p>
          <a:p>
            <a:r>
              <a:rPr lang="en-US" dirty="0"/>
              <a:t>Red box means, they should do it in the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388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need to explain them which keyword means what. Most importantly, the </a:t>
            </a:r>
            <a:r>
              <a:rPr lang="en-US" dirty="0" err="1"/>
              <a:t>initialState</a:t>
            </a:r>
            <a:r>
              <a:rPr lang="en-US" dirty="0"/>
              <a:t> and </a:t>
            </a:r>
            <a:r>
              <a:rPr lang="en-US" dirty="0" err="1"/>
              <a:t>LmabdaVDW</a:t>
            </a:r>
            <a:r>
              <a:rPr lang="en-US" dirty="0"/>
              <a:t> keyword.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95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in GOMC they can specify which intermediate states runs the NVT ( by setting </a:t>
            </a:r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 0, 1, … 3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71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GOMC will calculate the du/</a:t>
            </a:r>
            <a:r>
              <a:rPr lang="en-US" dirty="0" err="1"/>
              <a:t>dlambda</a:t>
            </a:r>
            <a:r>
              <a:rPr lang="en-US" dirty="0"/>
              <a:t> and change in energy between current states and all other states.</a:t>
            </a:r>
          </a:p>
          <a:p>
            <a:r>
              <a:rPr lang="en-US" dirty="0"/>
              <a:t>Tell them BAR estimator needs only change in energy between neighboring states, but MBAR needs between all other states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228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Tell them that they can copy and paste the command from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546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TI-CUBIC is a line fit to the du/</a:t>
            </a:r>
            <a:r>
              <a:rPr lang="en-US" dirty="0" err="1"/>
              <a:t>dlambda</a:t>
            </a:r>
            <a:r>
              <a:rPr lang="en-US" dirty="0"/>
              <a:t>, the reason is that it is off because we don’t have enough states to fit accurately.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162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269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must define the VDW lambda and set the initial state to run the NVT simulation at this lambda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061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57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Tell them how hard it is to setup the simulation for adsorption manually.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Tell them that they can copy and paste the command from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2453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TI-CUBIC is a line fit to the du/</a:t>
            </a:r>
            <a:r>
              <a:rPr lang="en-US" dirty="0" err="1"/>
              <a:t>dlambda</a:t>
            </a:r>
            <a:r>
              <a:rPr lang="en-US" dirty="0"/>
              <a:t>, the reason is that it is off because we don’t have enough states to fit accurately.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33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83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than 5000 MOFs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71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Charge are DFT-optimized in </a:t>
            </a:r>
            <a:r>
              <a:rPr lang="en-US" dirty="0" err="1"/>
              <a:t>ddec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8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22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now they should understand the fields in xml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6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BD62-8B1E-0C4C-A169-58C6C0EE364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72A48-8B8C-614E-AC23-53C961EEB1E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959D0-1A09-D443-9931-E5809139B0D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53F9-7D26-DB44-8C5B-BE15DBBFD01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32D43-1E50-8C4A-92BC-F757C3E4029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E69F9-7DB8-EB4C-93F1-B5302A386828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A0540-C314-0D4B-94FF-41AB1F63EAD9}" type="datetime1">
              <a:rPr lang="en-US" smtClean="0"/>
              <a:t>11/9/19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155D-0B6C-DA4E-BACF-B6DCDD96777C}" type="datetime1">
              <a:rPr lang="en-US" smtClean="0"/>
              <a:t>11/9/19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E57E3-84F5-8C43-9CCF-17E54710F559}" type="datetime1">
              <a:rPr lang="en-US" smtClean="0"/>
              <a:t>11/9/19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0FF9-A357-1246-B022-A6D23ECB2EF2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F0360-A9C5-464C-8921-26763DA6F377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9182-F4A7-444D-B88A-FB8E5CD354A6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430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20.png"/><Relationship Id="rId4" Type="http://schemas.openxmlformats.org/officeDocument/2006/relationships/image" Target="../media/image440.png"/><Relationship Id="rId9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hyperlink" Target="https://github.com/GOMC-WSU/Worksho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OMC-WSU/Workshop/tree/AIChE2019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0.png"/><Relationship Id="rId4" Type="http://schemas.openxmlformats.org/officeDocument/2006/relationships/image" Target="../media/image43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60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png"/><Relationship Id="rId5" Type="http://schemas.openxmlformats.org/officeDocument/2006/relationships/image" Target="../media/image620.png"/><Relationship Id="rId4" Type="http://schemas.openxmlformats.org/officeDocument/2006/relationships/image" Target="../media/image49.png"/><Relationship Id="rId9" Type="http://schemas.openxmlformats.org/officeDocument/2006/relationships/hyperlink" Target="http://stackoverflow.com/questions/12294718/how-to-create-a-cross-as-a-template-to-checkbox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76.png"/><Relationship Id="rId3" Type="http://schemas.openxmlformats.org/officeDocument/2006/relationships/image" Target="../media/image66.png"/><Relationship Id="rId7" Type="http://schemas.openxmlformats.org/officeDocument/2006/relationships/image" Target="../media/image55.png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11" Type="http://schemas.openxmlformats.org/officeDocument/2006/relationships/image" Target="../media/image74.png"/><Relationship Id="rId5" Type="http://schemas.openxmlformats.org/officeDocument/2006/relationships/image" Target="../media/image53.png"/><Relationship Id="rId15" Type="http://schemas.openxmlformats.org/officeDocument/2006/relationships/image" Target="../media/image78.png"/><Relationship Id="rId10" Type="http://schemas.openxmlformats.org/officeDocument/2006/relationships/image" Target="../media/image73.png"/><Relationship Id="rId4" Type="http://schemas.openxmlformats.org/officeDocument/2006/relationships/image" Target="../media/image52.png"/><Relationship Id="rId9" Type="http://schemas.openxmlformats.org/officeDocument/2006/relationships/image" Target="../media/image72.png"/><Relationship Id="rId14" Type="http://schemas.openxmlformats.org/officeDocument/2006/relationships/image" Target="../media/image7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Relationship Id="rId9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chemistry/alchemlyb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soroush/alchemical-analysis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soroush/alchemical-analysis" TargetMode="External"/><Relationship Id="rId3" Type="http://schemas.openxmlformats.org/officeDocument/2006/relationships/image" Target="../media/image57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cid:27a3e9fb-48b8-4c30-8fff-cb9f5b455af4" TargetMode="External"/><Relationship Id="rId4" Type="http://schemas.openxmlformats.org/officeDocument/2006/relationships/image" Target="../media/image58.png"/><Relationship Id="rId9" Type="http://schemas.openxmlformats.org/officeDocument/2006/relationships/hyperlink" Target="https://github.com/alchemistry/alchemly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6.png"/><Relationship Id="rId5" Type="http://schemas.openxmlformats.org/officeDocument/2006/relationships/image" Target="../media/image94.png"/><Relationship Id="rId4" Type="http://schemas.openxmlformats.org/officeDocument/2006/relationships/image" Target="../media/image9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tiff"/><Relationship Id="rId9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PSF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10</a:t>
            </a:fld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B07659-542D-F04E-8BCE-81D93A905C36}"/>
              </a:ext>
            </a:extLst>
          </p:cNvPr>
          <p:cNvSpPr/>
          <p:nvPr/>
        </p:nvSpPr>
        <p:spPr>
          <a:xfrm>
            <a:off x="4915541" y="1795291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VMD</a:t>
            </a:r>
            <a:endParaRPr lang="en-US" sz="1200" b="1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A36B96-F97C-C645-B5F8-D566812CE435}"/>
              </a:ext>
            </a:extLst>
          </p:cNvPr>
          <p:cNvSpPr/>
          <p:nvPr/>
        </p:nvSpPr>
        <p:spPr>
          <a:xfrm>
            <a:off x="647111" y="1795291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20FC33E-915C-F047-9CD5-16E0DE103CC9}"/>
              </a:ext>
            </a:extLst>
          </p:cNvPr>
          <p:cNvSpPr/>
          <p:nvPr/>
        </p:nvSpPr>
        <p:spPr>
          <a:xfrm>
            <a:off x="8232913" y="1795291"/>
            <a:ext cx="3120887" cy="1382912"/>
          </a:xfrm>
          <a:prstGeom prst="roundRect">
            <a:avLst/>
          </a:prstGeom>
          <a:solidFill>
            <a:srgbClr val="92D050"/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PDB and PSF file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46BBE78-210D-7048-9018-F500D2B8E9A4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E91450F7-109E-CE4B-94CE-CE4477DB2A27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13A774E3-BA12-6C48-BEB7-A39170BD2428}"/>
              </a:ext>
            </a:extLst>
          </p:cNvPr>
          <p:cNvSpPr/>
          <p:nvPr/>
        </p:nvSpPr>
        <p:spPr>
          <a:xfrm rot="16200000">
            <a:off x="5413486" y="3558107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02D13B1-A1B7-3044-954E-CACF1C9207E1}"/>
              </a:ext>
            </a:extLst>
          </p:cNvPr>
          <p:cNvSpPr/>
          <p:nvPr/>
        </p:nvSpPr>
        <p:spPr>
          <a:xfrm>
            <a:off x="4104004" y="4352142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 :</a:t>
            </a:r>
          </a:p>
          <a:p>
            <a:pPr algn="ctr"/>
            <a:r>
              <a:rPr lang="en-US" sz="2800" dirty="0"/>
              <a:t>Atom type, charge</a:t>
            </a:r>
          </a:p>
          <a:p>
            <a:pPr algn="ctr"/>
            <a:r>
              <a:rPr lang="en-US" sz="2800" dirty="0"/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174045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27478C-526B-CC43-AF7B-751C9A73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12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PDB/PSF for adsorbent, manually: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2337084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9036" y="2046819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47304" y="3546578"/>
              <a:ext cx="701376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2503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46004" y="1883225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 position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6253232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BF9F9-0ACC-0C4D-9B0E-2B5C13C2C5BD}"/>
              </a:ext>
            </a:extLst>
          </p:cNvPr>
          <p:cNvSpPr txBox="1"/>
          <p:nvPr/>
        </p:nvSpPr>
        <p:spPr>
          <a:xfrm>
            <a:off x="2652051" y="1450460"/>
            <a:ext cx="706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AIChE 2018 workshop: </a:t>
            </a:r>
            <a:r>
              <a:rPr lang="en-US" dirty="0">
                <a:hlinkClick r:id="rId9"/>
              </a:rPr>
              <a:t>https://github.com/GOMC-WSU/Workshop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BF9A3-C227-114A-8F05-9B560D61E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Creating adsorption simulation file, automatically: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3EE6468-4D43-3D43-953B-48DECB3F0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2" y="1912336"/>
            <a:ext cx="4040910" cy="3200400"/>
          </a:xfrm>
          <a:prstGeom prst="rect">
            <a:avLst/>
          </a:prstGeom>
          <a:ln w="2540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reflection blurRad="177800" stA="50000" endA="275" endPos="23000" dist="101600" dir="5400000" sy="-100000" algn="bl" rotWithShape="0"/>
          </a:effectLst>
        </p:spPr>
      </p:pic>
      <p:pic>
        <p:nvPicPr>
          <p:cNvPr id="34" name="Picture 33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922C6E1E-7BA0-1B4F-A553-BC238745E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36" y="2604606"/>
            <a:ext cx="206761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A2E278-FD54-6C4B-82A4-B83A9A27E4DF}"/>
              </a:ext>
            </a:extLst>
          </p:cNvPr>
          <p:cNvSpPr/>
          <p:nvPr/>
        </p:nvSpPr>
        <p:spPr>
          <a:xfrm>
            <a:off x="125384" y="6398019"/>
            <a:ext cx="108741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Computation-Ready, Experimental Metal–Organic Frameworks: A Tool To Enable High-Throughput Screening of </a:t>
            </a:r>
            <a:r>
              <a:rPr lang="en-US" sz="1200" dirty="0" err="1"/>
              <a:t>Nanoporous</a:t>
            </a:r>
            <a:r>
              <a:rPr lang="en-US" sz="1200" dirty="0"/>
              <a:t> Crystals, </a:t>
            </a:r>
            <a:r>
              <a:rPr lang="en-US" sz="1200" i="1" dirty="0">
                <a:solidFill>
                  <a:srgbClr val="000000"/>
                </a:solidFill>
              </a:rPr>
              <a:t>Chem. Mater.</a:t>
            </a:r>
            <a:r>
              <a:rPr lang="en-US" sz="1200" dirty="0">
                <a:solidFill>
                  <a:srgbClr val="000000"/>
                </a:solidFill>
              </a:rPr>
              <a:t> 2014, 26, 21, 6185-6192</a:t>
            </a:r>
            <a:endParaRPr lang="en-US" sz="1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6055017" y="2821080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60FD572-56B5-0B4C-9E50-FE8E4C5819D9}"/>
              </a:ext>
            </a:extLst>
          </p:cNvPr>
          <p:cNvSpPr/>
          <p:nvPr/>
        </p:nvSpPr>
        <p:spPr>
          <a:xfrm>
            <a:off x="5290364" y="5132862"/>
            <a:ext cx="3120887" cy="784356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XML input file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E328155-D90A-2D44-9E9B-A96E34C288FF}"/>
              </a:ext>
            </a:extLst>
          </p:cNvPr>
          <p:cNvSpPr/>
          <p:nvPr/>
        </p:nvSpPr>
        <p:spPr>
          <a:xfrm>
            <a:off x="4720422" y="3305471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7C4C75E-751D-884F-AF53-8D7B2EA10DF6}"/>
              </a:ext>
            </a:extLst>
          </p:cNvPr>
          <p:cNvSpPr/>
          <p:nvPr/>
        </p:nvSpPr>
        <p:spPr>
          <a:xfrm>
            <a:off x="7846100" y="3302597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34F9376D-2991-2447-9979-CB94874F48CB}"/>
              </a:ext>
            </a:extLst>
          </p:cNvPr>
          <p:cNvSpPr/>
          <p:nvPr/>
        </p:nvSpPr>
        <p:spPr>
          <a:xfrm rot="16200000">
            <a:off x="6411586" y="4445994"/>
            <a:ext cx="78435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384C6B-49AE-4C4B-A37B-46B8BF6C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0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6844747" y="2516087"/>
            <a:ext cx="882125" cy="1060492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8440A2-6671-5C40-874A-49C1A2718C94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6844747" y="3576579"/>
            <a:ext cx="882125" cy="57880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54E1BA-8C82-D144-ACF1-7240781EDF3B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>
            <a:off x="6844747" y="3576579"/>
            <a:ext cx="882125" cy="2028494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347252" y="2885123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Read CIF file and generate PDB, PSF for MOFs: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C1DDCA-4E01-6148-A0C9-86FAE18A749C}"/>
              </a:ext>
            </a:extLst>
          </p:cNvPr>
          <p:cNvSpPr/>
          <p:nvPr/>
        </p:nvSpPr>
        <p:spPr>
          <a:xfrm>
            <a:off x="376052" y="1716974"/>
            <a:ext cx="4445330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cell_length_a</a:t>
            </a:r>
            <a:r>
              <a:rPr lang="en-US" dirty="0"/>
              <a:t>   	18.26599998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cell_length_b</a:t>
            </a:r>
            <a:r>
              <a:rPr lang="en-US" dirty="0"/>
              <a:t>   	18.26600037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cell_length_c</a:t>
            </a:r>
            <a:r>
              <a:rPr lang="en-US" dirty="0"/>
              <a:t>   	18.26600000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cell_angle_alpha</a:t>
            </a:r>
            <a:r>
              <a:rPr lang="en-US" dirty="0"/>
              <a:t>   60.00000067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cell_angle_beta</a:t>
            </a:r>
            <a:r>
              <a:rPr lang="en-US" dirty="0"/>
              <a:t>   	59.99999996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cell_angle_gamma</a:t>
            </a:r>
            <a:r>
              <a:rPr lang="en-US" dirty="0"/>
              <a:t>   60.00000068</a:t>
            </a:r>
          </a:p>
          <a:p>
            <a:pPr>
              <a:spcAft>
                <a:spcPts val="800"/>
              </a:spcAft>
            </a:pPr>
            <a:endParaRPr lang="en-US" dirty="0"/>
          </a:p>
          <a:p>
            <a:pPr>
              <a:spcAft>
                <a:spcPts val="800"/>
              </a:spcAft>
            </a:pPr>
            <a:r>
              <a:rPr lang="en-US" dirty="0"/>
              <a:t> Zn   0.29338   0.29338   0.29338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Zn   0.29338   0.29338   0.11986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0.1546     0.4552     0.4552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0.4552     0.1546     0.935  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0.0927     0.4731     0.4731      -0.055959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0.4731     0.0927     0.9611      -0.055959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86B973-5C20-AD4B-AF0D-6A9C056A57B8}"/>
              </a:ext>
            </a:extLst>
          </p:cNvPr>
          <p:cNvSpPr/>
          <p:nvPr/>
        </p:nvSpPr>
        <p:spPr>
          <a:xfrm>
            <a:off x="376051" y="1603176"/>
            <a:ext cx="3578431" cy="24463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72EEBC-1D22-DB47-9649-93B586B7F370}"/>
              </a:ext>
            </a:extLst>
          </p:cNvPr>
          <p:cNvSpPr/>
          <p:nvPr/>
        </p:nvSpPr>
        <p:spPr>
          <a:xfrm>
            <a:off x="7726872" y="1603175"/>
            <a:ext cx="3578431" cy="18258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Reading the cell dimension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cell basis vectors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min. cell extension using the cutoff value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C928F-01A1-F446-B482-72DBD48BDFB6}"/>
              </a:ext>
            </a:extLst>
          </p:cNvPr>
          <p:cNvSpPr/>
          <p:nvPr/>
        </p:nvSpPr>
        <p:spPr>
          <a:xfrm>
            <a:off x="376052" y="4275165"/>
            <a:ext cx="3115294" cy="2446310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DD143F-1A02-D641-B557-0403BC0A65D7}"/>
              </a:ext>
            </a:extLst>
          </p:cNvPr>
          <p:cNvSpPr/>
          <p:nvPr/>
        </p:nvSpPr>
        <p:spPr>
          <a:xfrm>
            <a:off x="7726872" y="3623214"/>
            <a:ext cx="3578431" cy="1064332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Extend the unit cell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PDB file for MOFs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ABAB66-F50E-B246-8A73-B0BC0CED2095}"/>
              </a:ext>
            </a:extLst>
          </p:cNvPr>
          <p:cNvSpPr/>
          <p:nvPr/>
        </p:nvSpPr>
        <p:spPr>
          <a:xfrm>
            <a:off x="3575463" y="4285676"/>
            <a:ext cx="1245919" cy="244631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7726872" y="4881762"/>
            <a:ext cx="3578431" cy="144662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Detect the unique atom charges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topology for MOFs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PSB file for MOFs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3954482" y="2826331"/>
            <a:ext cx="1392770" cy="750248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379DCD-AA3B-BE46-8B3A-7B1DD7B0F6CE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491346" y="3576579"/>
            <a:ext cx="1855906" cy="698586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 flipV="1">
            <a:off x="4821382" y="3576579"/>
            <a:ext cx="525870" cy="19322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75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290322" y="3193775"/>
            <a:ext cx="2002304" cy="1590318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XML input file</a:t>
            </a:r>
          </a:p>
          <a:p>
            <a:pPr algn="ctr"/>
            <a:endParaRPr lang="en-US" sz="1400" b="1" dirty="0"/>
          </a:p>
        </p:txBody>
      </p:sp>
      <p:sp>
        <p:nvSpPr>
          <p:cNvPr id="8" name="Double Brace 7">
            <a:extLst>
              <a:ext uri="{FF2B5EF4-FFF2-40B4-BE49-F238E27FC236}">
                <a16:creationId xmlns:a16="http://schemas.microsoft.com/office/drawing/2014/main" id="{780976C4-00F4-EF42-BFFB-1A30D48A3C2C}"/>
              </a:ext>
            </a:extLst>
          </p:cNvPr>
          <p:cNvSpPr/>
          <p:nvPr/>
        </p:nvSpPr>
        <p:spPr>
          <a:xfrm>
            <a:off x="2292626" y="1457740"/>
            <a:ext cx="9475304" cy="5049078"/>
          </a:xfrm>
          <a:prstGeom prst="bracePair">
            <a:avLst>
              <a:gd name="adj" fmla="val 8858"/>
            </a:avLst>
          </a:prstGeom>
          <a:noFill/>
          <a:ln w="381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System: </a:t>
            </a:r>
            <a:r>
              <a:rPr lang="en-US" sz="2400" dirty="0"/>
              <a:t>General information of the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Model name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Adsorbent information (HTS or single adsorption)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Adsorbate information (Reservoir information)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Simulation: </a:t>
            </a:r>
            <a:r>
              <a:rPr lang="en-US" sz="2400" dirty="0"/>
              <a:t>Simulation parameters that are fixed for all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MC steps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LJ and coulomb cutoff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Electrostatic calculation parameters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GOMC outputs frequency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Run simulation: </a:t>
            </a:r>
            <a:r>
              <a:rPr lang="en-US" sz="2400" dirty="0"/>
              <a:t>Simulation parameters that are flexible for each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Fugacity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12764EB-B15C-F74A-986D-1B09F170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1E0A9B6-E743-CA46-9A92-C49F5861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9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83819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</a:t>
            </a:r>
            <a:endParaRPr lang="en-US" sz="1100" b="1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11A1E71-78ED-234D-960C-404C80F2E6DE}"/>
              </a:ext>
            </a:extLst>
          </p:cNvPr>
          <p:cNvSpPr/>
          <p:nvPr/>
        </p:nvSpPr>
        <p:spPr>
          <a:xfrm>
            <a:off x="476746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Simulation</a:t>
            </a:r>
            <a:endParaRPr lang="en-US" sz="1100" b="1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4F176F9-0B7D-2641-855B-EB21D78CFFFB}"/>
              </a:ext>
            </a:extLst>
          </p:cNvPr>
          <p:cNvSpPr/>
          <p:nvPr/>
        </p:nvSpPr>
        <p:spPr>
          <a:xfrm>
            <a:off x="8696738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Run simulation</a:t>
            </a:r>
            <a:endParaRPr lang="en-US" sz="11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B84FE7-285C-004B-BFE6-56BC9F50C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920" y="2760859"/>
            <a:ext cx="3474720" cy="2562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48300B-0468-094C-8309-516F22670F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49"/>
          <a:stretch/>
        </p:blipFill>
        <p:spPr>
          <a:xfrm>
            <a:off x="4173109" y="2760859"/>
            <a:ext cx="3474720" cy="3965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E786AE-842C-2946-A3A8-261641305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35" y="2761583"/>
            <a:ext cx="3474720" cy="3163664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28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1"/>
            <a:ext cx="10924309" cy="459065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</a:t>
            </a:r>
            <a:r>
              <a:rPr lang="en-US" dirty="0" err="1"/>
              <a:t>Ar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Modify the HTS XML file to define our simulation parameters.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</a:t>
            </a:r>
            <a:r>
              <a:rPr lang="en-US" dirty="0" err="1"/>
              <a:t>Ar</a:t>
            </a:r>
            <a:r>
              <a:rPr lang="en-US" dirty="0"/>
              <a:t> adsorption in IRMOF-1 at 298 K 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</a:t>
            </a:r>
            <a:r>
              <a:rPr lang="en-US" dirty="0" err="1"/>
              <a:t>Ar</a:t>
            </a:r>
            <a:r>
              <a:rPr lang="en-US" dirty="0"/>
              <a:t> adsorbed.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CO</a:t>
            </a:r>
            <a:r>
              <a:rPr lang="en-US" baseline="-25000" dirty="0"/>
              <a:t>2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Add topology and force field parameters for CO</a:t>
            </a:r>
            <a:r>
              <a:rPr lang="en-US" baseline="-25000" dirty="0"/>
              <a:t>2</a:t>
            </a:r>
            <a:r>
              <a:rPr lang="en-US" dirty="0"/>
              <a:t> to HTS tool.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19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16717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adsorption/AR_IRMOF1/.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the </a:t>
            </a:r>
            <a:r>
              <a:rPr lang="en-US" dirty="0" err="1"/>
              <a:t>ConfigSetup.xml</a:t>
            </a:r>
            <a:r>
              <a:rPr lang="en-US" dirty="0"/>
              <a:t> with a text editor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Replace the “</a:t>
            </a:r>
            <a:r>
              <a:rPr lang="en-US" b="1" dirty="0"/>
              <a:t>Fill-by-user</a:t>
            </a:r>
            <a:r>
              <a:rPr lang="en-US" dirty="0"/>
              <a:t>” with correct string or value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AA4984A8-0414-6A46-AB33-B9997437EB20}"/>
              </a:ext>
            </a:extLst>
          </p:cNvPr>
          <p:cNvSpPr txBox="1">
            <a:spLocks/>
          </p:cNvSpPr>
          <p:nvPr/>
        </p:nvSpPr>
        <p:spPr>
          <a:xfrm>
            <a:off x="838200" y="3187040"/>
            <a:ext cx="10835244" cy="1092291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Our goal is to </a:t>
            </a:r>
          </a:p>
          <a:p>
            <a:pPr marL="0" indent="0">
              <a:buNone/>
            </a:pPr>
            <a:r>
              <a:rPr lang="en-US" dirty="0"/>
              <a:t>Simulate argon adsorption in IRMOF at 298 K and two different pressures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838199" y="4506443"/>
            <a:ext cx="7510153" cy="2024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pdb</a:t>
            </a:r>
            <a:r>
              <a:rPr lang="en-US" dirty="0"/>
              <a:t> name is “</a:t>
            </a:r>
            <a:r>
              <a:rPr lang="en-US" dirty="0" err="1"/>
              <a:t>argon.pdb</a:t>
            </a:r>
            <a:r>
              <a:rPr lang="en-US" dirty="0"/>
              <a:t>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resname</a:t>
            </a:r>
            <a:r>
              <a:rPr lang="en-US" dirty="0"/>
              <a:t> is “AR”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want to pack 1000 argon in 60 A box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Pressure 1.0 bar and 10.0 bar</a:t>
            </a:r>
          </a:p>
        </p:txBody>
      </p:sp>
    </p:spTree>
    <p:extLst>
      <p:ext uri="{BB962C8B-B14F-4D97-AF65-F5344CB8AC3E}">
        <p14:creationId xmlns:p14="http://schemas.microsoft.com/office/powerpoint/2010/main" val="407742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4"/>
              </a:rPr>
              <a:t>https://github.com/GOMC-WSU/Workshop/tree/AIChE2019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run example: change the directory to ~/GOMC-Workshop/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09541D-27FB-4641-880A-C3853090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20</a:t>
            </a:fld>
            <a:endParaRPr lang="en-US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2CA1A0C-82C1-184E-9B9B-FEFD7E6C3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are the fields that need to be changed in the XML files: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925C4-E23C-AE4F-A320-CFC0E3538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437" y="2104049"/>
            <a:ext cx="4228363" cy="4297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0D0D17-3AB3-994B-96C8-C86094B370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7" r="6307"/>
          <a:stretch/>
        </p:blipFill>
        <p:spPr>
          <a:xfrm>
            <a:off x="741809" y="2420443"/>
            <a:ext cx="6100259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47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XML files: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552471" y="5760643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48307-168E-1042-BB00-0882F40A8E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457" y="2149429"/>
            <a:ext cx="4812956" cy="3474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29B877-B69F-6148-949D-7DAA92686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051" y="2149429"/>
            <a:ext cx="4044347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3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directory setup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A2DBF7-3EF6-4445-B389-8519269F13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312986"/>
              </p:ext>
            </p:extLst>
          </p:nvPr>
        </p:nvGraphicFramePr>
        <p:xfrm>
          <a:off x="244608" y="1260503"/>
          <a:ext cx="111400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EBFC4BE-3F2C-954A-8898-8A3CE2F1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5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319969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/START_BOX_1.pdb Structure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/START_BOX_1.psf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0.20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0.50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AR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EDUS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dirty="0"/>
                  <a:t>  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blipFill>
                <a:blip r:embed="rId3"/>
                <a:stretch>
                  <a:fillRect l="-326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72323" y="1481736"/>
            <a:ext cx="4138887" cy="3440993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 36.5320   0.0000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 18.2660  31.6376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 18.2660  10.5459  29.8283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 60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60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0.00   60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2E19B2-E71A-C143-9678-15AEEFE9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BBB605-0BC9-F544-90FE-3E77FF19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25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are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567AF-0C5B-3E4A-9C03-9C36E326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544" y="2524212"/>
            <a:ext cx="5354034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42225"/>
            <a:ext cx="5509636" cy="4259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62694-5DFA-3743-8C6E-63ACD0AF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9721" y="2524212"/>
            <a:ext cx="5343679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53506"/>
            <a:ext cx="5509636" cy="423698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E61F51-9103-B448-A4F6-92DE1BEF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05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2"/>
            <a:endCxn id="30" idx="0"/>
          </p:cNvCxnSpPr>
          <p:nvPr/>
        </p:nvCxnSpPr>
        <p:spPr>
          <a:xfrm flipH="1">
            <a:off x="4524654" y="3659137"/>
            <a:ext cx="1089470" cy="1060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4865376" y="2276225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Generate PDB, PSF file for reservoir: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29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8032379" y="2247331"/>
            <a:ext cx="3578431" cy="144662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Pack the adsorbate molecules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PDB for reservoir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PSF for reservoir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3"/>
            <a:endCxn id="7" idx="1"/>
          </p:cNvCxnSpPr>
          <p:nvPr/>
        </p:nvCxnSpPr>
        <p:spPr>
          <a:xfrm>
            <a:off x="3195868" y="2562420"/>
            <a:ext cx="1669508" cy="4052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29" idx="3"/>
            <a:endCxn id="7" idx="1"/>
          </p:cNvCxnSpPr>
          <p:nvPr/>
        </p:nvCxnSpPr>
        <p:spPr>
          <a:xfrm flipV="1">
            <a:off x="3195868" y="2967681"/>
            <a:ext cx="1669508" cy="1401165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560793" y="1870964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560793" y="3677390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3775906" y="4719492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PACKMOL</a:t>
            </a:r>
            <a:endParaRPr lang="en-US" sz="1050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91319D5-1BA2-BA4A-A57D-68A4D913E713}"/>
              </a:ext>
            </a:extLst>
          </p:cNvPr>
          <p:cNvSpPr/>
          <p:nvPr/>
        </p:nvSpPr>
        <p:spPr>
          <a:xfrm>
            <a:off x="6096000" y="4712438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VMD</a:t>
            </a:r>
            <a:endParaRPr lang="en-US" sz="105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F20E9A1-EC94-0944-A40E-23E992D4B122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5273401" y="5191938"/>
            <a:ext cx="822599" cy="7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F45B04E-456A-384F-AB84-5EB194C012C7}"/>
              </a:ext>
            </a:extLst>
          </p:cNvPr>
          <p:cNvCxnSpPr>
            <a:cxnSpLocks/>
            <a:stCxn id="7" idx="2"/>
            <a:endCxn id="31" idx="0"/>
          </p:cNvCxnSpPr>
          <p:nvPr/>
        </p:nvCxnSpPr>
        <p:spPr>
          <a:xfrm>
            <a:off x="5614124" y="3659137"/>
            <a:ext cx="1230624" cy="1053301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C1C0934-3487-5A4E-981E-F5B7EADEE78E}"/>
              </a:ext>
            </a:extLst>
          </p:cNvPr>
          <p:cNvCxnSpPr>
            <a:cxnSpLocks/>
            <a:stCxn id="31" idx="3"/>
            <a:endCxn id="14" idx="2"/>
          </p:cNvCxnSpPr>
          <p:nvPr/>
        </p:nvCxnSpPr>
        <p:spPr>
          <a:xfrm flipV="1">
            <a:off x="7593495" y="3693953"/>
            <a:ext cx="2228100" cy="1497985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69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571"/>
            <a:ext cx="10515600" cy="477684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Grand canonical Monte Carlo simulation </a:t>
            </a:r>
          </a:p>
          <a:p>
            <a:pPr lvl="1"/>
            <a:r>
              <a:rPr lang="en-US" dirty="0"/>
              <a:t>Adsorption of </a:t>
            </a:r>
            <a:r>
              <a:rPr lang="en-US" dirty="0" err="1"/>
              <a:t>Ar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in IRMOF-1</a:t>
            </a:r>
          </a:p>
          <a:p>
            <a:pPr lvl="2"/>
            <a:r>
              <a:rPr lang="en-US" dirty="0"/>
              <a:t>System setup for adsorption in porous materials, using automated HTS tools</a:t>
            </a:r>
          </a:p>
          <a:p>
            <a:pPr lvl="2"/>
            <a:r>
              <a:rPr lang="en-US" dirty="0"/>
              <a:t>Modify the XML input file to HTS tools</a:t>
            </a:r>
          </a:p>
          <a:p>
            <a:pPr lvl="2"/>
            <a:r>
              <a:rPr lang="en-US" dirty="0"/>
              <a:t>Add new adsorbate molecule</a:t>
            </a:r>
          </a:p>
          <a:p>
            <a:pPr lvl="2"/>
            <a:r>
              <a:rPr lang="en-US" dirty="0"/>
              <a:t>Extract the simulation results</a:t>
            </a:r>
          </a:p>
          <a:p>
            <a:pPr marL="685800" lvl="2" indent="-4572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Canonical Monte Carlo simulation. </a:t>
            </a:r>
          </a:p>
          <a:p>
            <a:pPr lvl="1"/>
            <a:r>
              <a:rPr lang="en-US" dirty="0"/>
              <a:t>Solvation free energy of Ne, and </a:t>
            </a:r>
            <a:r>
              <a:rPr lang="en-US" dirty="0" err="1"/>
              <a:t>Ar</a:t>
            </a:r>
            <a:r>
              <a:rPr lang="en-US" dirty="0"/>
              <a:t> in cyclohexane</a:t>
            </a:r>
          </a:p>
          <a:p>
            <a:pPr lvl="2"/>
            <a:r>
              <a:rPr lang="en-US" dirty="0"/>
              <a:t>System setup for free energy calculation</a:t>
            </a:r>
          </a:p>
          <a:p>
            <a:pPr lvl="2"/>
            <a:r>
              <a:rPr lang="en-US" dirty="0"/>
              <a:t>Define the lambda states and soft-core parameters</a:t>
            </a:r>
          </a:p>
          <a:p>
            <a:pPr lvl="2"/>
            <a:r>
              <a:rPr lang="en-US" dirty="0"/>
              <a:t>Calculate the solvation free energy with TI and FEP estimators</a:t>
            </a:r>
          </a:p>
          <a:p>
            <a:pPr marL="914400" lvl="2" indent="0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71EB9-51EE-764B-ADF9-C0A35BE72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202626" y="1455854"/>
            <a:ext cx="1786747" cy="83934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BUILD/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 New Adsorbate to HTS: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30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2"/>
            <a:endCxn id="30" idx="0"/>
          </p:cNvCxnSpPr>
          <p:nvPr/>
        </p:nvCxnSpPr>
        <p:spPr>
          <a:xfrm flipH="1">
            <a:off x="1638475" y="3595568"/>
            <a:ext cx="1196051" cy="40305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1516988" y="2728698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model/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8101931" y="2699980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pdb</a:t>
            </a:r>
            <a:r>
              <a:rPr lang="en-US" sz="2800" b="1" dirty="0"/>
              <a:t>/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442424" y="3998624"/>
            <a:ext cx="2392101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 err="1"/>
              <a:t>Top_adsorbate.inp</a:t>
            </a:r>
            <a:endParaRPr lang="en-US" sz="2000" b="1" dirty="0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2D084C7E-5F74-B543-8098-DEE49FD5F3F2}"/>
              </a:ext>
            </a:extLst>
          </p:cNvPr>
          <p:cNvSpPr/>
          <p:nvPr/>
        </p:nvSpPr>
        <p:spPr>
          <a:xfrm rot="5400000">
            <a:off x="5791159" y="-2419912"/>
            <a:ext cx="609680" cy="10059747"/>
          </a:xfrm>
          <a:prstGeom prst="leftBrace">
            <a:avLst>
              <a:gd name="adj1" fmla="val 28332"/>
              <a:gd name="adj2" fmla="val 4963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3F745D6-6AE6-E04D-BECB-8544E0E08DA4}"/>
              </a:ext>
            </a:extLst>
          </p:cNvPr>
          <p:cNvSpPr/>
          <p:nvPr/>
        </p:nvSpPr>
        <p:spPr>
          <a:xfrm>
            <a:off x="3810011" y="3988149"/>
            <a:ext cx="2785229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/>
              <a:t>Parameters_Universal.par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D843AD-E554-9C4E-8E25-C67B860A3CFD}"/>
              </a:ext>
            </a:extLst>
          </p:cNvPr>
          <p:cNvSpPr txBox="1"/>
          <p:nvPr/>
        </p:nvSpPr>
        <p:spPr>
          <a:xfrm>
            <a:off x="5202626" y="2587019"/>
            <a:ext cx="158563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/>
              <a:t>. . .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1207BD-63C8-B040-94D9-DA48EFBE8E00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2834526" y="3595568"/>
            <a:ext cx="2368100" cy="39258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2001911-A9DC-1146-B41F-D3384B5BA9CE}"/>
              </a:ext>
            </a:extLst>
          </p:cNvPr>
          <p:cNvSpPr txBox="1"/>
          <p:nvPr/>
        </p:nvSpPr>
        <p:spPr>
          <a:xfrm>
            <a:off x="216392" y="5402243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adsorbate topology to this file.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5360D8-89A1-1B49-B4BB-99D1753F7086}"/>
              </a:ext>
            </a:extLst>
          </p:cNvPr>
          <p:cNvSpPr txBox="1"/>
          <p:nvPr/>
        </p:nvSpPr>
        <p:spPr>
          <a:xfrm>
            <a:off x="3841329" y="5402146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force field parameter this file.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C7B548-D875-8341-955D-1DACE823C893}"/>
              </a:ext>
            </a:extLst>
          </p:cNvPr>
          <p:cNvSpPr txBox="1"/>
          <p:nvPr/>
        </p:nvSpPr>
        <p:spPr>
          <a:xfrm>
            <a:off x="8059742" y="3791858"/>
            <a:ext cx="31312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single adsorbate PDB file to this directory.</a:t>
            </a:r>
          </a:p>
        </p:txBody>
      </p:sp>
    </p:spTree>
    <p:extLst>
      <p:ext uri="{BB962C8B-B14F-4D97-AF65-F5344CB8AC3E}">
        <p14:creationId xmlns:p14="http://schemas.microsoft.com/office/powerpoint/2010/main" val="34411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“BUILD/model/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“BUILD/model/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54776" y="4555786"/>
            <a:ext cx="103180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REMARK Single </a:t>
            </a:r>
            <a:r>
              <a:rPr lang="en-US" sz="2400" dirty="0" err="1"/>
              <a:t>pdb</a:t>
            </a:r>
            <a:r>
              <a:rPr lang="en-US" sz="2400" dirty="0"/>
              <a:t> file for carbon dioxide</a:t>
            </a:r>
          </a:p>
          <a:p>
            <a:r>
              <a:rPr lang="en-US" sz="2400" dirty="0"/>
              <a:t>ATOM      1  O1  CO2 A   1      00.000  00.000  00.000  	1.00  0.00      CO2  O</a:t>
            </a:r>
          </a:p>
          <a:p>
            <a:r>
              <a:rPr lang="en-US" sz="2400" dirty="0"/>
              <a:t>ATOM      2  C1  CO2 A   1       01.160  00.000  00.000  	1.00  0.00      CO2  C</a:t>
            </a:r>
          </a:p>
          <a:p>
            <a:r>
              <a:rPr lang="en-US" sz="2400" dirty="0"/>
              <a:t>ATOM      3  O2  CO2 A   1      02.320   00.000  00.000  	1.00  0.00      CO2  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67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type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name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Partial charges</a:t>
              </a:r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673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33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377905"/>
            <a:ext cx="11137408" cy="1325562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</a:t>
            </a:r>
            <a:r>
              <a:rPr lang="en-US" sz="2400" dirty="0" err="1"/>
              <a:t>molel</a:t>
            </a:r>
            <a:r>
              <a:rPr lang="en-US" sz="2400" dirty="0"/>
              <a:t>/</a:t>
            </a:r>
            <a:r>
              <a:rPr lang="en-US" sz="2400" dirty="0" err="1"/>
              <a:t>Top_adsorbate.inp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structural information.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5492186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716137"/>
            <a:ext cx="5620600" cy="14630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044418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7777117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551369" y="3267463"/>
            <a:ext cx="4609566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  </a:t>
            </a:r>
          </a:p>
          <a:p>
            <a:r>
              <a:rPr lang="en-US" sz="2400" dirty="0"/>
              <a:t>GROUP</a:t>
            </a:r>
          </a:p>
          <a:p>
            <a:endParaRPr lang="en-US" sz="2400" dirty="0"/>
          </a:p>
          <a:p>
            <a:r>
              <a:rPr lang="en-US" sz="2400" b="1" dirty="0"/>
              <a:t>Fill-by-user</a:t>
            </a:r>
          </a:p>
          <a:p>
            <a:endParaRPr lang="en-US" sz="2400" b="1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168630-219C-504A-9F17-3431433EBC13}"/>
              </a:ext>
            </a:extLst>
          </p:cNvPr>
          <p:cNvSpPr/>
          <p:nvPr/>
        </p:nvSpPr>
        <p:spPr>
          <a:xfrm>
            <a:off x="7536809" y="5726041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Resname</a:t>
            </a:r>
            <a:r>
              <a:rPr lang="en-US" sz="2400" dirty="0"/>
              <a:t> CO2</a:t>
            </a:r>
          </a:p>
        </p:txBody>
      </p:sp>
    </p:spTree>
    <p:extLst>
      <p:ext uri="{BB962C8B-B14F-4D97-AF65-F5344CB8AC3E}">
        <p14:creationId xmlns:p14="http://schemas.microsoft.com/office/powerpoint/2010/main" val="694282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34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8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Top_adsorbate.inp</a:t>
            </a:r>
            <a:r>
              <a:rPr lang="en-US" dirty="0"/>
              <a:t>  file: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1352" y="3429000"/>
            <a:ext cx="4420157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GROUP</a:t>
            </a:r>
          </a:p>
          <a:p>
            <a:r>
              <a:rPr lang="en-US" sz="2400" b="1" dirty="0"/>
              <a:t>ATOM  O1  O2C	   -0.35 </a:t>
            </a:r>
          </a:p>
          <a:p>
            <a:r>
              <a:rPr lang="en-US" sz="2400" b="1" dirty="0"/>
              <a:t>ATOM  C1  CO2	    0.70    </a:t>
            </a:r>
          </a:p>
          <a:p>
            <a:r>
              <a:rPr lang="en-US" sz="2400" b="1" dirty="0"/>
              <a:t>ATOM  O2  O2C	   -0.35 </a:t>
            </a:r>
          </a:p>
          <a:p>
            <a:r>
              <a:rPr lang="en-US" sz="2400" b="1" dirty="0"/>
              <a:t>BOND  O1  C1      C1  O2</a:t>
            </a:r>
          </a:p>
          <a:p>
            <a:endParaRPr lang="en-US" sz="2400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2F40A2-54F9-BF42-A912-F1D43AC3FBFB}"/>
              </a:ext>
            </a:extLst>
          </p:cNvPr>
          <p:cNvSpPr/>
          <p:nvPr/>
        </p:nvSpPr>
        <p:spPr>
          <a:xfrm>
            <a:off x="5492186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514494-B1DB-9F4C-AC54-5855E6756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576654"/>
            <a:ext cx="5620600" cy="14630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A592268-5BFE-3147-8D67-66F0C9B1A2DD}"/>
              </a:ext>
            </a:extLst>
          </p:cNvPr>
          <p:cNvSpPr/>
          <p:nvPr/>
        </p:nvSpPr>
        <p:spPr>
          <a:xfrm>
            <a:off x="10044418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663E92-811E-9D42-A858-00052B26C5D8}"/>
              </a:ext>
            </a:extLst>
          </p:cNvPr>
          <p:cNvSpPr/>
          <p:nvPr/>
        </p:nvSpPr>
        <p:spPr>
          <a:xfrm>
            <a:off x="7777117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</p:spTree>
    <p:extLst>
      <p:ext uri="{BB962C8B-B14F-4D97-AF65-F5344CB8AC3E}">
        <p14:creationId xmlns:p14="http://schemas.microsoft.com/office/powerpoint/2010/main" val="3917002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35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“BUILD/model/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“BUILD/model/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0411" y="2984733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107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 and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1670248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>
            <a:grpSpLocks noChangeAspect="1"/>
          </p:cNvGrpSpPr>
          <p:nvPr/>
        </p:nvGrpSpPr>
        <p:grpSpPr>
          <a:xfrm>
            <a:off x="1194835" y="3864547"/>
            <a:ext cx="2837951" cy="1463040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52368-393C-8545-9B4B-54CDDA63FB86}"/>
              </a:ext>
            </a:extLst>
          </p:cNvPr>
          <p:cNvSpPr/>
          <p:nvPr/>
        </p:nvSpPr>
        <p:spPr>
          <a:xfrm>
            <a:off x="6186351" y="1674150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/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  <a:blipFill>
                <a:blip r:embed="rId5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F27BA2C-CCBE-C746-A5E4-A65A61C92D69}"/>
              </a:ext>
            </a:extLst>
          </p:cNvPr>
          <p:cNvGrpSpPr>
            <a:grpSpLocks noChangeAspect="1"/>
          </p:cNvGrpSpPr>
          <p:nvPr/>
        </p:nvGrpSpPr>
        <p:grpSpPr>
          <a:xfrm>
            <a:off x="7539101" y="3795331"/>
            <a:ext cx="2711202" cy="1532256"/>
            <a:chOff x="7177748" y="4516582"/>
            <a:chExt cx="3113342" cy="175952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27083D-6E17-ED44-850D-9500C2F43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2" name="Curved Up Arrow 21">
              <a:extLst>
                <a:ext uri="{FF2B5EF4-FFF2-40B4-BE49-F238E27FC236}">
                  <a16:creationId xmlns:a16="http://schemas.microsoft.com/office/drawing/2014/main" id="{BE690D76-F718-994C-AA41-6AC9D8505402}"/>
                </a:ext>
              </a:extLst>
            </p:cNvPr>
            <p:cNvSpPr/>
            <p:nvPr/>
          </p:nvSpPr>
          <p:spPr>
            <a:xfrm>
              <a:off x="8024490" y="5682431"/>
              <a:ext cx="1365134" cy="50778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917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407153" y="1442892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4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258103" y="2120491"/>
            <a:ext cx="1167579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eps(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	</a:t>
            </a:r>
            <a:r>
              <a:rPr lang="en-US" sz="2200" dirty="0"/>
              <a:t>eps,1-4(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sigma,1-4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n,1-4     !description</a:t>
            </a:r>
            <a:endParaRPr lang="en-US" sz="2200" dirty="0"/>
          </a:p>
          <a:p>
            <a:r>
              <a:rPr lang="en-US" sz="2200" dirty="0"/>
              <a:t>OT    	            78.2054     3.167	              12   	 0.00		0.000		0 	! SPCE</a:t>
            </a:r>
          </a:p>
          <a:p>
            <a:r>
              <a:rPr lang="en-US" sz="2200" dirty="0"/>
              <a:t>HT     		0.0000     0.000      	12   	 0.00	     	0.000      	0 	! SPCE</a:t>
            </a:r>
          </a:p>
        </p:txBody>
      </p:sp>
    </p:spTree>
    <p:extLst>
      <p:ext uri="{BB962C8B-B14F-4D97-AF65-F5344CB8AC3E}">
        <p14:creationId xmlns:p14="http://schemas.microsoft.com/office/powerpoint/2010/main" val="35765328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38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297450"/>
            <a:ext cx="11137408" cy="1200329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“BUILD/model/</a:t>
            </a:r>
            <a:r>
              <a:rPr lang="en-US" sz="2400" dirty="0" err="1"/>
              <a:t>Parameters_Universal.par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bonded and non-bonded parameters.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878695" y="3665025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537640"/>
            <a:ext cx="4215450" cy="1097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143331" y="3664370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8407399" y="3665026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287723" y="2504755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287723" y="3923944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b="1" dirty="0"/>
              <a:t>Fill-by-user</a:t>
            </a:r>
            <a:endParaRPr lang="en-US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287722" y="5294349"/>
            <a:ext cx="10561091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E3CCD5-7AEA-184C-9703-7729A7D2EB06}"/>
              </a:ext>
            </a:extLst>
          </p:cNvPr>
          <p:cNvSpPr/>
          <p:nvPr/>
        </p:nvSpPr>
        <p:spPr>
          <a:xfrm>
            <a:off x="7343644" y="4207995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94924-82A2-0948-A90F-938FFE92301E}"/>
              </a:ext>
            </a:extLst>
          </p:cNvPr>
          <p:cNvSpPr/>
          <p:nvPr/>
        </p:nvSpPr>
        <p:spPr>
          <a:xfrm>
            <a:off x="7343643" y="460890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32844947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3702" y="2256782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dirty="0"/>
              <a:t>CO2   O2C     9999999999999    1.16   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473702" y="3536489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dirty="0"/>
              <a:t>O2C  CO2  O2C   9999999999999     180.00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471352" y="4810911"/>
            <a:ext cx="10561091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dirty="0"/>
              <a:t>O2C      	79.00       3.050      12   	0.0  		0.0  		0.0</a:t>
            </a:r>
          </a:p>
          <a:p>
            <a:r>
              <a:rPr lang="en-US" sz="2400" dirty="0"/>
              <a:t>CO2      	27.00       2.800      12   	0.0  		0.0  		0.0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59C72CD4-D918-5840-B1E5-782BECE13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455396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Parameters_Universal.par</a:t>
            </a:r>
            <a:r>
              <a:rPr lang="en-US" dirty="0"/>
              <a:t>  file: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923EFF5-8849-884B-B2BE-8D3675300CDF}"/>
              </a:ext>
            </a:extLst>
          </p:cNvPr>
          <p:cNvSpPr/>
          <p:nvPr/>
        </p:nvSpPr>
        <p:spPr>
          <a:xfrm>
            <a:off x="6878695" y="3324063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F9CBF8-3E88-B340-8017-764A9E75C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196678"/>
            <a:ext cx="4215450" cy="109728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9FB936-C5C4-004A-9637-82758C0FF69F}"/>
              </a:ext>
            </a:extLst>
          </p:cNvPr>
          <p:cNvSpPr/>
          <p:nvPr/>
        </p:nvSpPr>
        <p:spPr>
          <a:xfrm>
            <a:off x="10143331" y="3323408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8A2A34-D6B5-054E-ADD7-B8E89CEED1DC}"/>
              </a:ext>
            </a:extLst>
          </p:cNvPr>
          <p:cNvSpPr/>
          <p:nvPr/>
        </p:nvSpPr>
        <p:spPr>
          <a:xfrm>
            <a:off x="8407399" y="3324064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149949-CFE8-D649-87A3-45D13DFA7240}"/>
              </a:ext>
            </a:extLst>
          </p:cNvPr>
          <p:cNvSpPr/>
          <p:nvPr/>
        </p:nvSpPr>
        <p:spPr>
          <a:xfrm>
            <a:off x="7343644" y="386703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B744B4B-8947-9547-A52D-99C7AB17AC06}"/>
              </a:ext>
            </a:extLst>
          </p:cNvPr>
          <p:cNvSpPr/>
          <p:nvPr/>
        </p:nvSpPr>
        <p:spPr>
          <a:xfrm>
            <a:off x="7343643" y="4267941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60333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40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“BUILD/model/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“BUILD/model/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4465" y="2953200"/>
            <a:ext cx="558321" cy="548640"/>
          </a:xfrm>
          <a:prstGeom prst="rect">
            <a:avLst/>
          </a:prstGeom>
        </p:spPr>
      </p:pic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9E1F126-B7E8-F940-934E-B61E487EF91C}"/>
              </a:ext>
            </a:extLst>
          </p:cNvPr>
          <p:cNvSpPr txBox="1">
            <a:spLocks/>
          </p:cNvSpPr>
          <p:nvPr/>
        </p:nvSpPr>
        <p:spPr>
          <a:xfrm>
            <a:off x="654776" y="4839600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BC734C-0AB1-7B4D-BCFD-3E1D3CD8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639" y="3619501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405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8992" y="2524212"/>
            <a:ext cx="5225137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1116"/>
            <a:ext cx="5509636" cy="422176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09D25-39AE-0748-B414-C8409442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90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6279" y="2524212"/>
            <a:ext cx="5210562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2250"/>
            <a:ext cx="5509636" cy="4219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5AC39-F8C0-BC41-B414-12B74E34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310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17B5A665-FD3A-E24F-81EB-55C5C43088F2}"/>
              </a:ext>
            </a:extLst>
          </p:cNvPr>
          <p:cNvSpPr txBox="1">
            <a:spLocks/>
          </p:cNvSpPr>
          <p:nvPr/>
        </p:nvSpPr>
        <p:spPr>
          <a:xfrm>
            <a:off x="2370815" y="155173"/>
            <a:ext cx="7886700" cy="134839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333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Free Energy Calculation 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6BFC13E-E8B3-6346-91A5-69A1BD8B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43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08C9091-2A73-CB4B-BB5A-B0672CB09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89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6C82536-C155-4A4F-8D8E-7EC559726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173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sp>
        <p:nvSpPr>
          <p:cNvPr id="42" name="Left Arrow 41">
            <a:extLst>
              <a:ext uri="{FF2B5EF4-FFF2-40B4-BE49-F238E27FC236}">
                <a16:creationId xmlns:a16="http://schemas.microsoft.com/office/drawing/2014/main" id="{49163FFE-A3BD-6A46-888E-4E1F71C5DEAE}"/>
              </a:ext>
            </a:extLst>
          </p:cNvPr>
          <p:cNvSpPr/>
          <p:nvPr/>
        </p:nvSpPr>
        <p:spPr>
          <a:xfrm rot="10800000">
            <a:off x="5505829" y="3281676"/>
            <a:ext cx="1180345" cy="737587"/>
          </a:xfrm>
          <a:prstGeom prst="lef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9249588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/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𝐵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𝐴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  <a:blipFill>
                <a:blip r:embed="rId3"/>
                <a:stretch>
                  <a:fillRect b="-10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52FA9D7-1488-E645-8FBC-04F6351B9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664" y="2698751"/>
            <a:ext cx="36576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/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 = Full interaction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  <a:blipFill>
                <a:blip r:embed="rId5"/>
                <a:stretch>
                  <a:fillRect l="-483" t="-5405" r="-2415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eft Arrow 19">
            <a:extLst>
              <a:ext uri="{FF2B5EF4-FFF2-40B4-BE49-F238E27FC236}">
                <a16:creationId xmlns:a16="http://schemas.microsoft.com/office/drawing/2014/main" id="{A16F0E4D-47E8-1845-9D29-75D884C39796}"/>
              </a:ext>
            </a:extLst>
          </p:cNvPr>
          <p:cNvSpPr/>
          <p:nvPr/>
        </p:nvSpPr>
        <p:spPr>
          <a:xfrm flipH="1">
            <a:off x="4249442" y="4174840"/>
            <a:ext cx="3693111" cy="533817"/>
          </a:xfrm>
          <a:prstGeom prst="leftArrow">
            <a:avLst>
              <a:gd name="adj1" fmla="val 50000"/>
              <a:gd name="adj2" fmla="val 8769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/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 = No interaction</a:t>
                </a: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  <a:blipFill>
                <a:blip r:embed="rId6"/>
                <a:stretch>
                  <a:fillRect l="-513" t="-5405" r="-2564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6C35EE8D-7D77-A749-A364-FF5873D626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736" y="2698751"/>
            <a:ext cx="3657600" cy="3657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9AD8A59-F1DC-8448-8C27-40E8DD52BF07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53766B-7DB6-6849-8742-D7808CC7BE1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wpf - How to create a &quot;Cross&quot; as a template to Checkbox ...">
            <a:extLst>
              <a:ext uri="{FF2B5EF4-FFF2-40B4-BE49-F238E27FC236}">
                <a16:creationId xmlns:a16="http://schemas.microsoft.com/office/drawing/2014/main" id="{6FDF8721-5C3E-784F-BAC5-B87A5683F4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218546" y="3841751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608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E8DD8BD-A1FC-7842-816A-8EDD0408F916}"/>
              </a:ext>
            </a:extLst>
          </p:cNvPr>
          <p:cNvCxnSpPr>
            <a:cxnSpLocks/>
          </p:cNvCxnSpPr>
          <p:nvPr/>
        </p:nvCxnSpPr>
        <p:spPr>
          <a:xfrm>
            <a:off x="9028434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C2D84A3-CB28-8E48-8BE5-286195A86344}"/>
              </a:ext>
            </a:extLst>
          </p:cNvPr>
          <p:cNvCxnSpPr>
            <a:cxnSpLocks/>
          </p:cNvCxnSpPr>
          <p:nvPr/>
        </p:nvCxnSpPr>
        <p:spPr>
          <a:xfrm>
            <a:off x="2444958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49B9A1A-F60C-3345-B44B-BF7D85659DBB}"/>
              </a:ext>
            </a:extLst>
          </p:cNvPr>
          <p:cNvCxnSpPr>
            <a:cxnSpLocks/>
          </p:cNvCxnSpPr>
          <p:nvPr/>
        </p:nvCxnSpPr>
        <p:spPr>
          <a:xfrm>
            <a:off x="5142873" y="4596317"/>
            <a:ext cx="1825048" cy="0"/>
          </a:xfrm>
          <a:prstGeom prst="line">
            <a:avLst/>
          </a:prstGeom>
          <a:ln w="82550">
            <a:solidFill>
              <a:schemeClr val="tx1"/>
            </a:solidFill>
            <a:prstDash val="sysDash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/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func>
                            <m:func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133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〈"/>
                                      <m:endChr m:val="〉"/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133">
                                              <a:latin typeface="Cambria Math" panose="02040503050406030204" pitchFamily="18" charset="0"/>
                                            </a:rPr>
                                            <m:t>exp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133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  <m:t>𝛽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+1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  <a:blipFill>
                <a:blip r:embed="rId3"/>
                <a:stretch>
                  <a:fillRect t="-95062" b="-15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A74B2D1-864D-9345-B635-043219321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44072" y="3677345"/>
            <a:ext cx="3291840" cy="2057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417BEC-BA2F-BE46-B549-50F72018C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469919" y="3677345"/>
            <a:ext cx="3291840" cy="2057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718FBFB-BE69-5641-9874-FEC7E7644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044232" y="3677345"/>
            <a:ext cx="3291840" cy="2057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FB062B4-1A0D-BE4A-AE32-DE70D654B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430241" y="3677345"/>
            <a:ext cx="3291840" cy="20574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73EAA70-1B93-8343-B5C9-0278EFB6073D}"/>
              </a:ext>
            </a:extLst>
          </p:cNvPr>
          <p:cNvGrpSpPr/>
          <p:nvPr/>
        </p:nvGrpSpPr>
        <p:grpSpPr>
          <a:xfrm>
            <a:off x="737262" y="2450850"/>
            <a:ext cx="10716370" cy="463845"/>
            <a:chOff x="552946" y="1838137"/>
            <a:chExt cx="8037278" cy="3478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/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  <a:blipFill>
                  <a:blip r:embed="rId8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/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  <a:blipFill>
                  <a:blip r:embed="rId9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/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  <a:blipFill>
                  <a:blip r:embed="rId10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/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  <a:blipFill>
                  <a:blip r:embed="rId11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/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/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/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  .   .   .   .  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  <a:blipFill>
                  <a:blip r:embed="rId14"/>
                  <a:stretch>
                    <a:fillRect b="-216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/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=1</m:t>
                          </m:r>
                        </m:sup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𝑑𝑈</m:t>
                                      </m:r>
                                    </m:num>
                                    <m:den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  <a:blipFill>
                <a:blip r:embed="rId15"/>
                <a:stretch>
                  <a:fillRect t="-102299" b="-160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itle 1">
            <a:extLst>
              <a:ext uri="{FF2B5EF4-FFF2-40B4-BE49-F238E27FC236}">
                <a16:creationId xmlns:a16="http://schemas.microsoft.com/office/drawing/2014/main" id="{041795E3-9737-1A4B-B92E-2339A67FC77A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363138-7B85-2946-B297-A0483F7E5817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7534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B9D72C3-DA2C-0245-8639-057BEB9FD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948012" y="1873840"/>
            <a:ext cx="5979114" cy="38404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  <a:blipFill>
                <a:blip r:embed="rId5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7C0B8246-22BE-6F47-B361-B971F4B0E86B}"/>
              </a:ext>
            </a:extLst>
          </p:cNvPr>
          <p:cNvSpPr/>
          <p:nvPr/>
        </p:nvSpPr>
        <p:spPr>
          <a:xfrm>
            <a:off x="227332" y="6156979"/>
            <a:ext cx="75577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ea typeface="Times New Roman" panose="02020603050405020304" pitchFamily="18" charset="0"/>
              </a:rPr>
              <a:t>Figure: </a:t>
            </a:r>
            <a:r>
              <a:rPr lang="en-US" sz="1400" dirty="0">
                <a:ea typeface="Times New Roman" panose="02020603050405020304" pitchFamily="18" charset="0"/>
              </a:rPr>
              <a:t>T. </a:t>
            </a:r>
            <a:r>
              <a:rPr lang="en-US" sz="1400" dirty="0" err="1">
                <a:ea typeface="Times New Roman" panose="02020603050405020304" pitchFamily="18" charset="0"/>
              </a:rPr>
              <a:t>Steinbrecher</a:t>
            </a:r>
            <a:r>
              <a:rPr lang="en-US" sz="1400" dirty="0">
                <a:ea typeface="Times New Roman" panose="02020603050405020304" pitchFamily="18" charset="0"/>
              </a:rPr>
              <a:t>, I. </a:t>
            </a:r>
            <a:r>
              <a:rPr lang="en-US" sz="1400" dirty="0" err="1">
                <a:ea typeface="Times New Roman" panose="02020603050405020304" pitchFamily="18" charset="0"/>
              </a:rPr>
              <a:t>Joung</a:t>
            </a:r>
            <a:r>
              <a:rPr lang="en-US" sz="1400" dirty="0">
                <a:ea typeface="Times New Roman" panose="02020603050405020304" pitchFamily="18" charset="0"/>
              </a:rPr>
              <a:t>, and D. A. Case, </a:t>
            </a:r>
            <a:r>
              <a:rPr lang="en-US" sz="1400" i="1" dirty="0">
                <a:ea typeface="Times New Roman" panose="02020603050405020304" pitchFamily="18" charset="0"/>
              </a:rPr>
              <a:t>J. </a:t>
            </a:r>
            <a:r>
              <a:rPr lang="en-US" sz="1400" i="1" dirty="0" err="1">
                <a:ea typeface="Times New Roman" panose="02020603050405020304" pitchFamily="18" charset="0"/>
              </a:rPr>
              <a:t>Comput</a:t>
            </a:r>
            <a:r>
              <a:rPr lang="en-US" sz="1400" i="1" dirty="0">
                <a:ea typeface="Times New Roman" panose="02020603050405020304" pitchFamily="18" charset="0"/>
              </a:rPr>
              <a:t>. Chem.</a:t>
            </a:r>
            <a:r>
              <a:rPr lang="en-US" sz="1400" dirty="0">
                <a:ea typeface="Times New Roman" panose="02020603050405020304" pitchFamily="18" charset="0"/>
              </a:rPr>
              <a:t> </a:t>
            </a:r>
            <a:r>
              <a:rPr lang="en-US" sz="1400" b="1" dirty="0">
                <a:ea typeface="Times New Roman" panose="02020603050405020304" pitchFamily="18" charset="0"/>
              </a:rPr>
              <a:t>32</a:t>
            </a:r>
            <a:r>
              <a:rPr lang="en-US" sz="1400" dirty="0">
                <a:ea typeface="Times New Roman" panose="02020603050405020304" pitchFamily="18" charset="0"/>
              </a:rPr>
              <a:t> (15), 3253 (2011).</a:t>
            </a:r>
            <a:r>
              <a:rPr lang="en-US" sz="2400" dirty="0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Scale nonbonded Interaction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798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  <a:blipFill>
                <a:blip r:embed="rId3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/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𝐿𝐽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  <a:blipFill>
                <a:blip r:embed="rId5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/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  <a:blipFill>
                <a:blip r:embed="rId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/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4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12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166259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/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4 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/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  <a:blipFill>
                <a:blip r:embed="rId9"/>
                <a:stretch>
                  <a:fillRect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89507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FEP/TI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456938"/>
            <a:ext cx="10313196" cy="4338551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Ne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alchemical-analysis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</a:t>
            </a:r>
            <a:r>
              <a:rPr lang="en-US" sz="3200" dirty="0" err="1"/>
              <a:t>Ar</a:t>
            </a:r>
            <a:r>
              <a:rPr lang="en-US" sz="3200" dirty="0"/>
              <a:t>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Setup GOMC config file and run 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alchemical-analysis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637C80-3F0D-324B-B616-107E8B294E30}"/>
              </a:ext>
            </a:extLst>
          </p:cNvPr>
          <p:cNvSpPr/>
          <p:nvPr/>
        </p:nvSpPr>
        <p:spPr>
          <a:xfrm>
            <a:off x="700340" y="6015691"/>
            <a:ext cx="46340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3"/>
              </a:rPr>
              <a:t>https://github.com/alchemistry/alchemlyb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B399F8-5611-924B-99CB-C9DCE63ADAF8}"/>
              </a:ext>
            </a:extLst>
          </p:cNvPr>
          <p:cNvSpPr/>
          <p:nvPr/>
        </p:nvSpPr>
        <p:spPr>
          <a:xfrm>
            <a:off x="5687413" y="6016948"/>
            <a:ext cx="53930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4"/>
              </a:rPr>
              <a:t>https://github.com/msoroush/alchemical-analysis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410290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Simulation Process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03A0F3-1EF2-174F-8EB5-85A7CCBEC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98" y="1394619"/>
            <a:ext cx="3657600" cy="26623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F79F12-ADF8-3345-844E-30DF345107AB}"/>
              </a:ext>
            </a:extLst>
          </p:cNvPr>
          <p:cNvPicPr>
            <a:picLocks noChangeAspect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525" y="3940094"/>
            <a:ext cx="3657600" cy="27392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49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DA2A67-BA84-BF47-BC39-F87A0E595FD4}"/>
              </a:ext>
            </a:extLst>
          </p:cNvPr>
          <p:cNvGrpSpPr>
            <a:grpSpLocks noChangeAspect="1"/>
          </p:cNvGrpSpPr>
          <p:nvPr/>
        </p:nvGrpSpPr>
        <p:grpSpPr>
          <a:xfrm>
            <a:off x="838199" y="1551495"/>
            <a:ext cx="6168405" cy="4572000"/>
            <a:chOff x="838198" y="1551495"/>
            <a:chExt cx="6719202" cy="4980249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CDBC4F9-99C6-D640-A54E-6670277DFADB}"/>
                </a:ext>
              </a:extLst>
            </p:cNvPr>
            <p:cNvSpPr/>
            <p:nvPr/>
          </p:nvSpPr>
          <p:spPr>
            <a:xfrm>
              <a:off x="838198" y="3377709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NVT at 298 K</a:t>
              </a:r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992DFD23-D5C7-F441-BE83-1EF72CEC5316}"/>
                </a:ext>
              </a:extLst>
            </p:cNvPr>
            <p:cNvSpPr/>
            <p:nvPr/>
          </p:nvSpPr>
          <p:spPr>
            <a:xfrm>
              <a:off x="3128879" y="5688854"/>
              <a:ext cx="1126435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0D14C84-25DC-DE48-BB3F-26F0D8697B93}"/>
                </a:ext>
              </a:extLst>
            </p:cNvPr>
            <p:cNvSpPr/>
            <p:nvPr/>
          </p:nvSpPr>
          <p:spPr>
            <a:xfrm>
              <a:off x="838198" y="5206181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NPT at 298 K,</a:t>
              </a:r>
            </a:p>
            <a:p>
              <a:pPr algn="ctr"/>
              <a:r>
                <a:rPr lang="en-US" sz="2400" dirty="0"/>
                <a:t>1.0 bar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/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NVT at 298 K,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/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NPT at 298 K,</a:t>
                  </a:r>
                </a:p>
                <a:p>
                  <a:pPr algn="ctr"/>
                  <a:r>
                    <a:rPr lang="en-US" sz="2400" dirty="0"/>
                    <a:t>1.0 bar,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1ED38A4-E109-4847-A1AD-DD3B6E2818AE}"/>
                </a:ext>
              </a:extLst>
            </p:cNvPr>
            <p:cNvSpPr/>
            <p:nvPr/>
          </p:nvSpPr>
          <p:spPr>
            <a:xfrm>
              <a:off x="838198" y="1551495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Pack solvent + 1 solute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13F8636-A2B2-1746-A5AF-0EB1D10B8DEF}"/>
                </a:ext>
              </a:extLst>
            </p:cNvPr>
            <p:cNvSpPr/>
            <p:nvPr/>
          </p:nvSpPr>
          <p:spPr>
            <a:xfrm>
              <a:off x="4301832" y="1551495"/>
              <a:ext cx="2265217" cy="132556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alchemlyb</a:t>
              </a:r>
              <a:r>
                <a:rPr lang="en-US" sz="2400" dirty="0"/>
                <a:t>,</a:t>
              </a:r>
            </a:p>
            <a:p>
              <a:pPr algn="ctr"/>
              <a:r>
                <a:rPr lang="en-US" sz="2400" dirty="0"/>
                <a:t>alchemical-analysis</a:t>
              </a:r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7171A32A-8664-A34E-9A42-11A73BA0CEBB}"/>
                </a:ext>
              </a:extLst>
            </p:cNvPr>
            <p:cNvSpPr/>
            <p:nvPr/>
          </p:nvSpPr>
          <p:spPr>
            <a:xfrm rot="5400000">
              <a:off x="1742206" y="2920520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193ACA9-5A79-404C-BB13-80A9B489907F}"/>
                </a:ext>
              </a:extLst>
            </p:cNvPr>
            <p:cNvSpPr/>
            <p:nvPr/>
          </p:nvSpPr>
          <p:spPr>
            <a:xfrm rot="5400000">
              <a:off x="1742206" y="4757991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6DE1B15-0796-1142-9A1B-8FB41B320CA3}"/>
                </a:ext>
              </a:extLst>
            </p:cNvPr>
            <p:cNvSpPr/>
            <p:nvPr/>
          </p:nvSpPr>
          <p:spPr>
            <a:xfrm rot="16200000" flipV="1">
              <a:off x="5210913" y="2968993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FB8F1E9-5297-4346-AA81-52198EF74440}"/>
                </a:ext>
              </a:extLst>
            </p:cNvPr>
            <p:cNvSpPr/>
            <p:nvPr/>
          </p:nvSpPr>
          <p:spPr>
            <a:xfrm rot="16200000" flipV="1">
              <a:off x="5210913" y="4792609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43BA621D-DCD4-3143-8ED3-9C17C3DD918C}"/>
                </a:ext>
              </a:extLst>
            </p:cNvPr>
            <p:cNvSpPr/>
            <p:nvPr/>
          </p:nvSpPr>
          <p:spPr>
            <a:xfrm>
              <a:off x="6567049" y="2031396"/>
              <a:ext cx="990351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14778DB-4F8F-DF41-A8C0-1FFCE3791071}"/>
              </a:ext>
            </a:extLst>
          </p:cNvPr>
          <p:cNvSpPr/>
          <p:nvPr/>
        </p:nvSpPr>
        <p:spPr>
          <a:xfrm>
            <a:off x="838199" y="6218982"/>
            <a:ext cx="38285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8"/>
              </a:rPr>
              <a:t>https://github.com/msoroush/alchemical-analysis</a:t>
            </a:r>
            <a:endParaRPr lang="en-US" sz="1400" dirty="0"/>
          </a:p>
          <a:p>
            <a:r>
              <a:rPr lang="en-US" sz="1400" dirty="0">
                <a:hlinkClick r:id="rId9"/>
              </a:rPr>
              <a:t>https://github.com/alchemistry/alchemlyb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618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161" y="2408338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52F267-9850-5F45-8940-5BCF553D1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F26E3-839A-FB46-A7F3-17089189A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77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F28D6-4B9C-8744-AA5E-F7384A824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763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Free Energy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673436" cy="3838409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Restart	 	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./EQ_BOX_0_restart.pdb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 0 	       ./</a:t>
            </a:r>
            <a:r>
              <a:rPr lang="en-US" sz="1400" dirty="0" err="1"/>
              <a:t>EQ_merged.psf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FREE ENERGY PARAMETER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FreeEnergyCalc</a:t>
            </a:r>
            <a:r>
              <a:rPr lang="en-US" sz="1400" dirty="0"/>
              <a:t> true   1000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MoleculeType</a:t>
            </a:r>
            <a:r>
              <a:rPr lang="en-US" sz="1400" dirty="0"/>
              <a:t>   NE  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InitialState</a:t>
            </a:r>
            <a:r>
              <a:rPr lang="en-US" sz="1400" dirty="0"/>
              <a:t>   1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ScalePower</a:t>
            </a:r>
            <a:r>
              <a:rPr lang="en-US" sz="1400" dirty="0">
                <a:solidFill>
                  <a:srgbClr val="C00000"/>
                </a:solidFill>
              </a:rPr>
              <a:t>    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ScaleAlpha</a:t>
            </a:r>
            <a:r>
              <a:rPr lang="en-US" sz="1400" dirty="0">
                <a:solidFill>
                  <a:srgbClr val="C00000"/>
                </a:solidFill>
              </a:rPr>
              <a:t>     0.5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MinSigma</a:t>
            </a:r>
            <a:r>
              <a:rPr lang="en-US" sz="1400" dirty="0"/>
              <a:t>       3.0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ScaleCoulomb</a:t>
            </a:r>
            <a:r>
              <a:rPr lang="en-US" sz="1400" dirty="0"/>
              <a:t>   false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LambdaVDW</a:t>
            </a:r>
            <a:r>
              <a:rPr lang="en-US" sz="1400" dirty="0"/>
              <a:t>         0.00 0.20 0.40  0.60 0.8   1.00 1.00 1.00 1.00 1.00 1.00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LambdaCoulomb</a:t>
            </a:r>
            <a:r>
              <a:rPr lang="en-US" sz="1400" dirty="0"/>
              <a:t>  0.00 0.00 0.00  0.00 0.00 0.00 0.20 0.40 0.60 0.80 1.00</a:t>
            </a:r>
            <a:endParaRPr lang="en-US" sz="1400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blipFill>
                <a:blip r:embed="rId3"/>
                <a:stretch>
                  <a:fillRect t="-32895" b="-15789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BD4D2D-0DA2-DB46-AC1D-2DE2158C0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161" y="1499189"/>
            <a:ext cx="4991604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18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1: Running free energy calculation simulation.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/NE/.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Run the NVT simulation at 4 intermediate states. (Follow the </a:t>
            </a:r>
            <a:r>
              <a:rPr lang="en-US" sz="2400" dirty="0" err="1"/>
              <a:t>README.txt</a:t>
            </a:r>
            <a:r>
              <a:rPr lang="en-US" sz="2400" dirty="0"/>
              <a:t>)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states/state_0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states/state_1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states/state_2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states/state_3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Take a look at </a:t>
            </a:r>
            <a:r>
              <a:rPr lang="en-US" sz="2400" dirty="0" err="1"/>
              <a:t>prod.conf</a:t>
            </a:r>
            <a:r>
              <a:rPr lang="en-US" sz="2400" dirty="0"/>
              <a:t> file in each state to learn about free energy parameters.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362864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NE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0 </a:t>
            </a:r>
          </a:p>
          <a:p>
            <a:r>
              <a:rPr lang="en-US" dirty="0" err="1"/>
              <a:t>LambdaVDW</a:t>
            </a:r>
            <a:r>
              <a:rPr lang="en-US" dirty="0"/>
              <a:t>       0.00  0.22  0.70  1.00</a:t>
            </a:r>
            <a:endParaRPr lang="en-US" b="0" dirty="0"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CE4D14-1BED-E848-8BE7-A7AF79600C3C}"/>
              </a:ext>
            </a:extLst>
          </p:cNvPr>
          <p:cNvSpPr/>
          <p:nvPr/>
        </p:nvSpPr>
        <p:spPr>
          <a:xfrm>
            <a:off x="7085898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NE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3 </a:t>
            </a:r>
          </a:p>
          <a:p>
            <a:r>
              <a:rPr lang="en-US" dirty="0" err="1"/>
              <a:t>LambdaVDW</a:t>
            </a:r>
            <a:r>
              <a:rPr lang="en-US" dirty="0"/>
              <a:t>       0.00  0.22  0.70  1.00</a:t>
            </a:r>
            <a:endParaRPr lang="en-US" b="0" dirty="0">
              <a:effectLst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8DAC2A-872B-084A-94B7-01AB1E11FCBA}"/>
              </a:ext>
            </a:extLst>
          </p:cNvPr>
          <p:cNvSpPr txBox="1"/>
          <p:nvPr/>
        </p:nvSpPr>
        <p:spPr>
          <a:xfrm>
            <a:off x="4637848" y="4794400"/>
            <a:ext cx="158563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/>
              <a:t>. . . </a:t>
            </a:r>
          </a:p>
        </p:txBody>
      </p:sp>
    </p:spTree>
    <p:extLst>
      <p:ext uri="{BB962C8B-B14F-4D97-AF65-F5344CB8AC3E}">
        <p14:creationId xmlns:p14="http://schemas.microsoft.com/office/powerpoint/2010/main" val="212362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=298</m:t>
                              </m:r>
                            </m:oMath>
                          </a14:m>
                          <a:r>
                            <a:rPr lang="en-US" sz="1800" dirty="0">
                              <a:effectLst/>
                            </a:rPr>
                            <a:t> (K)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=(0.0, 0.2)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𝑡𝑜𝑡𝑎𝑙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  <m:r>
                                      <a:rPr lang="en-US" sz="1800" b="0" i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𝑃𝑉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3571" r="-354348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7602" t="-3571" r="-281287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8641" t="-57426" r="-63301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16471" t="-57426" r="-667059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2791" t="-57426" r="-559302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7711" t="-57426" r="-4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27711" t="-57426" r="-3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51250" t="-57426" r="-29375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8333" t="-57426" r="-65741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92857" t="-57426" r="-1429" b="-1712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AEE841D6-8E5C-1546-B4C2-981B75C98A7A}"/>
              </a:ext>
            </a:extLst>
          </p:cNvPr>
          <p:cNvSpPr/>
          <p:nvPr/>
        </p:nvSpPr>
        <p:spPr>
          <a:xfrm>
            <a:off x="706850" y="1535828"/>
            <a:ext cx="5344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ea typeface="Calibri" panose="020F0502020204030204" pitchFamily="34" charset="0"/>
              </a:rPr>
              <a:t>Table:</a:t>
            </a:r>
            <a:r>
              <a:rPr lang="en-US" sz="2400" dirty="0">
                <a:solidFill>
                  <a:srgbClr val="000000"/>
                </a:solidFill>
                <a:ea typeface="Calibri" panose="020F0502020204030204" pitchFamily="34" charset="0"/>
              </a:rPr>
              <a:t> Sample of GOMC free energy data </a:t>
            </a:r>
            <a:endParaRPr lang="en-US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GOMC Free Energy Output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5452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dirty="0"/>
              <a:t>Task 2: Analysis the GOMC free energy outputs.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4467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/NE/result/.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Copy the free energy files into "data" directory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“cp  ../states/state*/Free_Energy_BOX_0_PRODUCTION_*.</a:t>
            </a:r>
            <a:r>
              <a:rPr lang="en-US" sz="2400" dirty="0" err="1"/>
              <a:t>dat</a:t>
            </a:r>
            <a:r>
              <a:rPr lang="en-US" sz="2400" dirty="0"/>
              <a:t>     ./data/.”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Calculate the solvation free energy with </a:t>
            </a:r>
            <a:r>
              <a:rPr lang="en-US" sz="2400" b="1" dirty="0" err="1"/>
              <a:t>alchemlyb</a:t>
            </a:r>
            <a:r>
              <a:rPr lang="en-US" sz="2400" dirty="0"/>
              <a:t> library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“python   ./</a:t>
            </a:r>
            <a:r>
              <a:rPr lang="en-US" sz="2400" dirty="0" err="1"/>
              <a:t>free_energy_calc.py</a:t>
            </a:r>
            <a:r>
              <a:rPr lang="en-US" sz="24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Plot the solvation free energy with </a:t>
            </a:r>
            <a:r>
              <a:rPr lang="en-US" sz="2400" b="1" dirty="0" err="1"/>
              <a:t>alchemical_analysis</a:t>
            </a:r>
            <a:r>
              <a:rPr lang="en-US" sz="2400" dirty="0"/>
              <a:t> tool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alchemical_analysis</a:t>
            </a:r>
            <a:r>
              <a:rPr lang="en-US" sz="2400" dirty="0"/>
              <a:t> -a </a:t>
            </a:r>
            <a:r>
              <a:rPr lang="en-US" sz="2400" dirty="0" err="1"/>
              <a:t>gomc</a:t>
            </a:r>
            <a:r>
              <a:rPr lang="en-US" sz="2400" dirty="0"/>
              <a:t> -d data -p Free_Energy_BOX_0_PRODUCTION_ -q </a:t>
            </a:r>
            <a:r>
              <a:rPr lang="en-US" sz="2400" dirty="0" err="1"/>
              <a:t>dat</a:t>
            </a:r>
            <a:r>
              <a:rPr lang="en-US" sz="2400" dirty="0"/>
              <a:t> -g True -w True -f 10 -u 'kcal' -o plots -m '-DEXP-IEXP’ ”</a:t>
            </a:r>
          </a:p>
        </p:txBody>
      </p:sp>
    </p:spTree>
    <p:extLst>
      <p:ext uri="{BB962C8B-B14F-4D97-AF65-F5344CB8AC3E}">
        <p14:creationId xmlns:p14="http://schemas.microsoft.com/office/powerpoint/2010/main" val="12949841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 Solvation Free Energy: 4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E2BA0B9-1767-374A-BFB2-723BF4A55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36" y="1208677"/>
            <a:ext cx="3472774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93C407-FF6C-DB42-AE0D-DC667983E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551" y="4014755"/>
            <a:ext cx="3638606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B418CC-F010-8241-8878-9CDD9E02F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457" y="3948540"/>
            <a:ext cx="3762576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4DBA0E-2B4E-DE4A-8299-795479CF0F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254" y="122299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793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15F81AA-BFA1-AF4A-8160-DF154341E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227" y="1221001"/>
            <a:ext cx="2761343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A5ABD-2623-3C4A-B4DB-4480C555B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09" y="4003577"/>
            <a:ext cx="37719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6BD9FC-C067-F34E-84DB-97C06E240C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920" y="4032136"/>
            <a:ext cx="3816804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DA5DDD-7EBE-1A4D-9527-B31BC6395B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52" y="1260377"/>
            <a:ext cx="4322618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7565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3: Setting up the free energy parameter in GOMC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/AR/.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Open the </a:t>
            </a:r>
            <a:r>
              <a:rPr lang="en-US" sz="2400" b="1" dirty="0"/>
              <a:t>“</a:t>
            </a:r>
            <a:r>
              <a:rPr lang="en-US" sz="2400" b="1" dirty="0" err="1"/>
              <a:t>prod.conf</a:t>
            </a:r>
            <a:r>
              <a:rPr lang="en-US" sz="2400" b="1" dirty="0"/>
              <a:t>” </a:t>
            </a:r>
            <a:r>
              <a:rPr lang="en-US" sz="2400" dirty="0"/>
              <a:t>with a text editor and replace the </a:t>
            </a:r>
            <a:r>
              <a:rPr lang="en-US" sz="2400" b="1" dirty="0"/>
              <a:t>“Fill-by-user” </a:t>
            </a:r>
            <a:r>
              <a:rPr lang="en-US" sz="2400" dirty="0"/>
              <a:t>with correct value or values in the following directories.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states/state_0/.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states/state_1/.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states/state_2/.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states/state_3/.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928551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Fill-by-user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Fill-by-user</a:t>
            </a:r>
            <a:endParaRPr lang="en-US" b="0" dirty="0"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CE4D14-1BED-E848-8BE7-A7AF79600C3C}"/>
              </a:ext>
            </a:extLst>
          </p:cNvPr>
          <p:cNvSpPr/>
          <p:nvPr/>
        </p:nvSpPr>
        <p:spPr>
          <a:xfrm>
            <a:off x="5114974" y="4155780"/>
            <a:ext cx="6148475" cy="224676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Define the VDW lambda vector as: 0.00, 0.14, 0.45, 1.00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Set the initial state number for each simulation.</a:t>
            </a:r>
          </a:p>
        </p:txBody>
      </p:sp>
    </p:spTree>
    <p:extLst>
      <p:ext uri="{BB962C8B-B14F-4D97-AF65-F5344CB8AC3E}">
        <p14:creationId xmlns:p14="http://schemas.microsoft.com/office/powerpoint/2010/main" val="20430167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3: Setting up the free energy parameter in GOMC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1931263" y="2059644"/>
            <a:ext cx="25905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state_0/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1184273" y="253655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0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91854FF-4841-3340-A7B6-B7F98EBAF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47" y="1415355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“</a:t>
            </a:r>
            <a:r>
              <a:rPr lang="en-US" b="1" dirty="0" err="1"/>
              <a:t>prod.conf</a:t>
            </a:r>
            <a:r>
              <a:rPr lang="en-US" b="1" dirty="0"/>
              <a:t>”</a:t>
            </a:r>
            <a:r>
              <a:rPr lang="en-US" dirty="0"/>
              <a:t> file for each simulation: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717FD2-8CCD-7941-B3DB-9B7243F80FD2}"/>
              </a:ext>
            </a:extLst>
          </p:cNvPr>
          <p:cNvSpPr/>
          <p:nvPr/>
        </p:nvSpPr>
        <p:spPr>
          <a:xfrm>
            <a:off x="1367363" y="4457779"/>
            <a:ext cx="37183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states/state_2/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545536-566B-F24E-B16E-F8ECD883C1AE}"/>
              </a:ext>
            </a:extLst>
          </p:cNvPr>
          <p:cNvSpPr/>
          <p:nvPr/>
        </p:nvSpPr>
        <p:spPr>
          <a:xfrm>
            <a:off x="6628081" y="253655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1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B669E3-CFA9-7841-B97D-FAE405A95653}"/>
              </a:ext>
            </a:extLst>
          </p:cNvPr>
          <p:cNvSpPr/>
          <p:nvPr/>
        </p:nvSpPr>
        <p:spPr>
          <a:xfrm>
            <a:off x="1184273" y="491944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2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0095A1-82D2-E94F-BCAB-55AAE25639BA}"/>
              </a:ext>
            </a:extLst>
          </p:cNvPr>
          <p:cNvSpPr/>
          <p:nvPr/>
        </p:nvSpPr>
        <p:spPr>
          <a:xfrm>
            <a:off x="6628081" y="491944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3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744769-1712-D748-9E79-40D17306304C}"/>
              </a:ext>
            </a:extLst>
          </p:cNvPr>
          <p:cNvSpPr/>
          <p:nvPr/>
        </p:nvSpPr>
        <p:spPr>
          <a:xfrm>
            <a:off x="6751449" y="4425139"/>
            <a:ext cx="37183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states/state_3/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1CE23D-4BC5-0E4D-ACCB-AE106AF7BAD3}"/>
              </a:ext>
            </a:extLst>
          </p:cNvPr>
          <p:cNvSpPr/>
          <p:nvPr/>
        </p:nvSpPr>
        <p:spPr>
          <a:xfrm>
            <a:off x="7191981" y="2108395"/>
            <a:ext cx="25905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state_1/</a:t>
            </a:r>
            <a:r>
              <a:rPr lang="en-US" sz="2400" dirty="0" err="1"/>
              <a:t>prod.conf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1247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dirty="0"/>
              <a:t>Task 4: Analysis the GOMC free energy outputs.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5021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Run the NVT simulation at 4 intermediate states. (Follow the </a:t>
            </a:r>
            <a:r>
              <a:rPr lang="en-US" sz="2400" dirty="0" err="1"/>
              <a:t>README.txt</a:t>
            </a:r>
            <a:r>
              <a:rPr lang="en-US" sz="2400" dirty="0"/>
              <a:t>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/AR/result/.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Copy the free energy files into "data" directory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“cp  ../states/state*/Free_Energy_BOX_0_PRODUCTION_*.</a:t>
            </a:r>
            <a:r>
              <a:rPr lang="en-US" sz="2400" dirty="0" err="1"/>
              <a:t>dat</a:t>
            </a:r>
            <a:r>
              <a:rPr lang="en-US" sz="2400" dirty="0"/>
              <a:t>     ./data/.”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Calculate the solvation free energy with </a:t>
            </a:r>
            <a:r>
              <a:rPr lang="en-US" sz="2400" b="1" dirty="0" err="1"/>
              <a:t>alchemlyb</a:t>
            </a:r>
            <a:r>
              <a:rPr lang="en-US" sz="2400" dirty="0"/>
              <a:t> library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“python   ./</a:t>
            </a:r>
            <a:r>
              <a:rPr lang="en-US" sz="2400" dirty="0" err="1"/>
              <a:t>free_energy_calc.py</a:t>
            </a:r>
            <a:r>
              <a:rPr lang="en-US" sz="24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Plot the solvation free energy with </a:t>
            </a:r>
            <a:r>
              <a:rPr lang="en-US" sz="2400" b="1" dirty="0" err="1"/>
              <a:t>alchemical_analysis</a:t>
            </a:r>
            <a:r>
              <a:rPr lang="en-US" sz="2400" dirty="0"/>
              <a:t> tool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alchemical_analysis</a:t>
            </a:r>
            <a:r>
              <a:rPr lang="en-US" sz="2400" dirty="0"/>
              <a:t> -a </a:t>
            </a:r>
            <a:r>
              <a:rPr lang="en-US" sz="2400" dirty="0" err="1"/>
              <a:t>gomc</a:t>
            </a:r>
            <a:r>
              <a:rPr lang="en-US" sz="2400" dirty="0"/>
              <a:t> -d data -p Free_Energy_BOX_0_PRODUCTION_ -q </a:t>
            </a:r>
            <a:r>
              <a:rPr lang="en-US" sz="2400" dirty="0" err="1"/>
              <a:t>dat</a:t>
            </a:r>
            <a:r>
              <a:rPr lang="en-US" sz="2400" dirty="0"/>
              <a:t> -g True -w True -f 10 -u 'kcal' -o plots -m '-DEXP-IEXP’ ”</a:t>
            </a:r>
          </a:p>
        </p:txBody>
      </p:sp>
    </p:spTree>
    <p:extLst>
      <p:ext uri="{BB962C8B-B14F-4D97-AF65-F5344CB8AC3E}">
        <p14:creationId xmlns:p14="http://schemas.microsoft.com/office/powerpoint/2010/main" val="19462091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59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</a:t>
            </a:r>
            <a:r>
              <a:rPr lang="en-US" dirty="0"/>
              <a:t> Solvation Free Energy: 4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EDE8AED-634A-8B46-B81E-002EF3B77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248" y="1235075"/>
            <a:ext cx="2750654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8CC5E7-A03F-464C-AB80-C3AE057C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74" y="4007885"/>
            <a:ext cx="3761984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ABAACA-C4A0-1F4F-88BF-0C478B4988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427" y="4007885"/>
            <a:ext cx="3683726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5A870E-66BF-1B45-9251-4C1EC9C29D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23" y="1260377"/>
            <a:ext cx="353913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88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24793CD-D244-6E42-993F-383F70FDECCA}"/>
              </a:ext>
            </a:extLst>
          </p:cNvPr>
          <p:cNvGrpSpPr>
            <a:grpSpLocks noChangeAspect="1"/>
          </p:cNvGrpSpPr>
          <p:nvPr/>
        </p:nvGrpSpPr>
        <p:grpSpPr>
          <a:xfrm>
            <a:off x="1121543" y="300410"/>
            <a:ext cx="10236725" cy="6089733"/>
            <a:chOff x="843425" y="314527"/>
            <a:chExt cx="10402204" cy="618817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87D57CB-764C-2F44-8C3E-56EDA0A37BC9}"/>
                </a:ext>
              </a:extLst>
            </p:cNvPr>
            <p:cNvSpPr/>
            <p:nvPr/>
          </p:nvSpPr>
          <p:spPr>
            <a:xfrm>
              <a:off x="4304878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44B03CA-C972-624E-8914-B133997FDC0D}"/>
                </a:ext>
              </a:extLst>
            </p:cNvPr>
            <p:cNvSpPr/>
            <p:nvPr/>
          </p:nvSpPr>
          <p:spPr>
            <a:xfrm>
              <a:off x="7770909" y="314527"/>
              <a:ext cx="3474720" cy="309013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B4E316C-90C3-0F44-81C7-5155752E1B42}"/>
                </a:ext>
              </a:extLst>
            </p:cNvPr>
            <p:cNvSpPr/>
            <p:nvPr/>
          </p:nvSpPr>
          <p:spPr>
            <a:xfrm>
              <a:off x="843425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DAB0262-B20F-3248-9A4A-6A4CB98023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31"/>
            <a:stretch/>
          </p:blipFill>
          <p:spPr bwMode="auto">
            <a:xfrm>
              <a:off x="1315041" y="1060912"/>
              <a:ext cx="2583544" cy="21945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4B5C3-62E1-BF45-92F1-97C216762D5B}"/>
                </a:ext>
              </a:extLst>
            </p:cNvPr>
            <p:cNvSpPr/>
            <p:nvPr/>
          </p:nvSpPr>
          <p:spPr>
            <a:xfrm>
              <a:off x="1274367" y="480016"/>
              <a:ext cx="2583544" cy="590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NVT, NPT, GCMC, </a:t>
              </a:r>
            </a:p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and GEMC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5AE94C1-2695-3F4B-A819-F703DAD1C4D7}"/>
                </a:ext>
              </a:extLst>
            </p:cNvPr>
            <p:cNvSpPr/>
            <p:nvPr/>
          </p:nvSpPr>
          <p:spPr>
            <a:xfrm>
              <a:off x="4404982" y="483681"/>
              <a:ext cx="3169108" cy="577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Linear, Branched, cyclic, and Polar molecules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2C4E8A-FFB1-B542-8D8E-AA5EAB340E18}"/>
                </a:ext>
              </a:extLst>
            </p:cNvPr>
            <p:cNvSpPr/>
            <p:nvPr/>
          </p:nvSpPr>
          <p:spPr>
            <a:xfrm>
              <a:off x="8157076" y="1467425"/>
              <a:ext cx="2740670" cy="18474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Martini</a:t>
              </a:r>
            </a:p>
            <a:p>
              <a:pPr algn="ctr"/>
              <a:r>
                <a:rPr lang="en-US" sz="2400" dirty="0" err="1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Charmm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OPLS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Mie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Exp-6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B7464E-DD9D-8443-A7D4-32F66C3DE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6878"/>
            <a:stretch/>
          </p:blipFill>
          <p:spPr>
            <a:xfrm>
              <a:off x="8419284" y="493154"/>
              <a:ext cx="2196087" cy="9525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792B3C-430C-F04F-BEB7-279FDBEE29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66979" y="1300150"/>
              <a:ext cx="3017520" cy="1716083"/>
              <a:chOff x="6965082" y="14691578"/>
              <a:chExt cx="6706713" cy="381414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8D2F4C1-D249-EE45-8382-E2D50DE20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082" y="16388270"/>
                <a:ext cx="3221851" cy="2117453"/>
              </a:xfrm>
              <a:prstGeom prst="rect">
                <a:avLst/>
              </a:prstGeom>
              <a:noFill/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FECB692-C238-854B-A5A0-FB666C0D5D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6585" y="14902907"/>
                <a:ext cx="1964615" cy="917615"/>
              </a:xfrm>
              <a:prstGeom prst="rect">
                <a:avLst/>
              </a:prstGeom>
              <a:noFill/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1AD2CD9-7B07-1E41-B5D5-9D7417F9F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64867" y="17394346"/>
                <a:ext cx="1178562" cy="630420"/>
              </a:xfrm>
              <a:prstGeom prst="rect">
                <a:avLst/>
              </a:prstGeom>
              <a:noFill/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0C24F39-F390-9B48-A7E7-BC8262095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0962554" y="15677056"/>
                <a:ext cx="3694719" cy="1723763"/>
              </a:xfrm>
              <a:prstGeom prst="rect">
                <a:avLst/>
              </a:prstGeom>
              <a:noFill/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3FB08D-A355-A84C-BC40-630DF0AC2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6" t="-1316" r="5877" b="-1"/>
              <a:stretch/>
            </p:blipFill>
            <p:spPr>
              <a:xfrm>
                <a:off x="9691914" y="14691578"/>
                <a:ext cx="2078183" cy="2286000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F557FF5-162E-9448-A3A1-D658860FCABF}"/>
                  </a:ext>
                </a:extLst>
              </p:cNvPr>
              <p:cNvGrpSpPr/>
              <p:nvPr/>
            </p:nvGrpSpPr>
            <p:grpSpPr>
              <a:xfrm>
                <a:off x="6965082" y="14691578"/>
                <a:ext cx="6706713" cy="3814145"/>
                <a:chOff x="7600992" y="14638730"/>
                <a:chExt cx="6706713" cy="3814145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D827FBAB-99C4-1B49-9BC8-5B7153DD9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0992" y="16335422"/>
                  <a:ext cx="3221851" cy="2117453"/>
                </a:xfrm>
                <a:prstGeom prst="rect">
                  <a:avLst/>
                </a:prstGeom>
                <a:noFill/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07FA572C-AAE7-894A-BA98-EE3ADBCA2F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2495" y="14850059"/>
                  <a:ext cx="1964615" cy="917615"/>
                </a:xfrm>
                <a:prstGeom prst="rect">
                  <a:avLst/>
                </a:prstGeom>
                <a:noFill/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321E4AF1-3F46-BF48-8410-FDF356E0BD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00777" y="17341498"/>
                  <a:ext cx="1178562" cy="630420"/>
                </a:xfrm>
                <a:prstGeom prst="rect">
                  <a:avLst/>
                </a:prstGeom>
                <a:noFill/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1059F2CE-A5D2-134E-B83B-9153844AFD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11598464" y="15624208"/>
                  <a:ext cx="3694719" cy="1723763"/>
                </a:xfrm>
                <a:prstGeom prst="rect">
                  <a:avLst/>
                </a:prstGeom>
                <a:noFill/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5FF9CBFE-0349-0D4B-BF7A-F8D9F8DD61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516" t="-1316" r="5877" b="-1"/>
                <a:stretch/>
              </p:blipFill>
              <p:spPr>
                <a:xfrm>
                  <a:off x="10327824" y="14638730"/>
                  <a:ext cx="2078183" cy="2286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261467-A3C3-574F-B521-5F2DF04A0C9A}"/>
                </a:ext>
              </a:extLst>
            </p:cNvPr>
            <p:cNvSpPr/>
            <p:nvPr/>
          </p:nvSpPr>
          <p:spPr>
            <a:xfrm>
              <a:off x="4308336" y="3406577"/>
              <a:ext cx="3455448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C937089-AC88-5D46-B46E-6BF347BF6D1D}"/>
                </a:ext>
              </a:extLst>
            </p:cNvPr>
            <p:cNvSpPr/>
            <p:nvPr/>
          </p:nvSpPr>
          <p:spPr>
            <a:xfrm>
              <a:off x="7774577" y="3404664"/>
              <a:ext cx="3463016" cy="3098041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B0FC1E-D021-874A-9437-4C2D8CECFD2A}"/>
                </a:ext>
              </a:extLst>
            </p:cNvPr>
            <p:cNvSpPr/>
            <p:nvPr/>
          </p:nvSpPr>
          <p:spPr>
            <a:xfrm>
              <a:off x="846883" y="340657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           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C8B74E-05CA-404F-9092-B606B32D76BC}"/>
                </a:ext>
              </a:extLst>
            </p:cNvPr>
            <p:cNvSpPr>
              <a:spLocks/>
            </p:cNvSpPr>
            <p:nvPr/>
          </p:nvSpPr>
          <p:spPr>
            <a:xfrm>
              <a:off x="8538592" y="4289182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CPU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378116-66C0-384E-919F-17D18E5FE4D5}"/>
                </a:ext>
              </a:extLst>
            </p:cNvPr>
            <p:cNvSpPr>
              <a:spLocks/>
            </p:cNvSpPr>
            <p:nvPr/>
          </p:nvSpPr>
          <p:spPr>
            <a:xfrm>
              <a:off x="8552377" y="4780184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OpenMP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AA212C9-8BF8-A043-9300-7646552C6D51}"/>
                </a:ext>
              </a:extLst>
            </p:cNvPr>
            <p:cNvSpPr>
              <a:spLocks/>
            </p:cNvSpPr>
            <p:nvPr/>
          </p:nvSpPr>
          <p:spPr>
            <a:xfrm>
              <a:off x="8552377" y="5274730"/>
              <a:ext cx="2011680" cy="365760"/>
            </a:xfrm>
            <a:prstGeom prst="rect">
              <a:avLst/>
            </a:prstGeom>
            <a:solidFill>
              <a:srgbClr val="FFC000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GPU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2275C6-8465-6240-A735-A18E5C0C1782}"/>
                </a:ext>
              </a:extLst>
            </p:cNvPr>
            <p:cNvSpPr>
              <a:spLocks/>
            </p:cNvSpPr>
            <p:nvPr/>
          </p:nvSpPr>
          <p:spPr>
            <a:xfrm>
              <a:off x="8552377" y="5769276"/>
              <a:ext cx="2011680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OpenMP</a:t>
              </a:r>
              <a:r>
                <a:rPr lang="en-US" sz="2133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 + GPU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659A34-8B25-154A-BB84-3FC671171486}"/>
                </a:ext>
              </a:extLst>
            </p:cNvPr>
            <p:cNvSpPr/>
            <p:nvPr/>
          </p:nvSpPr>
          <p:spPr>
            <a:xfrm>
              <a:off x="8216498" y="3564943"/>
              <a:ext cx="2583545" cy="4207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Parallelization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2303A520-4125-F640-A0F7-785F6D4332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72" b="367"/>
            <a:stretch/>
          </p:blipFill>
          <p:spPr bwMode="auto">
            <a:xfrm>
              <a:off x="4477676" y="3957224"/>
              <a:ext cx="3207714" cy="201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DA09E65-D5E0-8F46-BFB4-72455572F31D}"/>
                </a:ext>
              </a:extLst>
            </p:cNvPr>
            <p:cNvSpPr/>
            <p:nvPr/>
          </p:nvSpPr>
          <p:spPr>
            <a:xfrm>
              <a:off x="996549" y="3508482"/>
              <a:ext cx="3131420" cy="29091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Moves Supported:</a:t>
              </a:r>
            </a:p>
            <a:p>
              <a:pPr algn="ctr"/>
              <a:endParaRPr lang="en-US" sz="1467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Displacement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Rotation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Swap; Intra-swap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Regrowth  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MEMC (inter/intra)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Multi-particle move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Free energy calculations</a:t>
              </a:r>
              <a:endParaRPr lang="en-US" sz="1467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rgbClr val="FF0000"/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Volume (isotropic, anisotropic)</a:t>
              </a:r>
            </a:p>
          </p:txBody>
        </p:sp>
      </p:grp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EF41DEFC-5262-D745-8ABC-EF1D1372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94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60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</a:t>
            </a:r>
            <a:r>
              <a:rPr lang="en-US" dirty="0"/>
              <a:t>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3C5B26B-95BC-9246-82D9-9FEC09016E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90" y="1213791"/>
            <a:ext cx="2754071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F785A1-5878-FA45-BC71-9DDCC85F4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998" y="4088436"/>
            <a:ext cx="3744884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20010A-2767-FA47-867F-29FE84FF65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73" y="3948540"/>
            <a:ext cx="3713306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91E9FF-3697-A14C-A828-8E2726F8BF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990" y="1237924"/>
            <a:ext cx="432141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588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5235A6-D50D-8E4C-98C4-2C9E2631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62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88B97-A88E-8D44-92AA-3C3638EE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3ED2CC-107D-AB4A-B456-BAC86BB1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9</a:t>
            </a:fld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DEC0682-703D-EC44-A1C7-B03F4435D22E}"/>
              </a:ext>
            </a:extLst>
          </p:cNvPr>
          <p:cNvSpPr/>
          <p:nvPr/>
        </p:nvSpPr>
        <p:spPr>
          <a:xfrm>
            <a:off x="4915541" y="1763468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PACKMOL</a:t>
            </a:r>
            <a:endParaRPr lang="en-US" sz="1200" b="1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C52766-824A-264F-982A-7B3EBAD3C895}"/>
              </a:ext>
            </a:extLst>
          </p:cNvPr>
          <p:cNvSpPr/>
          <p:nvPr/>
        </p:nvSpPr>
        <p:spPr>
          <a:xfrm>
            <a:off x="647111" y="1763468"/>
            <a:ext cx="3120887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179CE5-C9B3-1C47-9311-BDC018E7F349}"/>
              </a:ext>
            </a:extLst>
          </p:cNvPr>
          <p:cNvSpPr/>
          <p:nvPr/>
        </p:nvSpPr>
        <p:spPr>
          <a:xfrm>
            <a:off x="8232913" y="1763468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8AE1E43-E9C4-0B47-963F-A950AD538A4F}"/>
              </a:ext>
            </a:extLst>
          </p:cNvPr>
          <p:cNvSpPr/>
          <p:nvPr/>
        </p:nvSpPr>
        <p:spPr>
          <a:xfrm>
            <a:off x="4104004" y="4320319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Packing information:</a:t>
            </a:r>
          </a:p>
          <a:p>
            <a:pPr algn="ctr"/>
            <a:r>
              <a:rPr lang="en-US" sz="2800" dirty="0"/>
              <a:t>Num. molecule</a:t>
            </a:r>
          </a:p>
          <a:p>
            <a:pPr algn="ctr"/>
            <a:r>
              <a:rPr lang="en-US" sz="2800" dirty="0"/>
              <a:t>Box size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1CDD9F1-BFE0-024A-9F3E-73E2CDA180CC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069FA087-21B0-CD4E-9264-A16E5A21FAD9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2D82AD27-0972-E14A-8621-2A6D730F480C}"/>
              </a:ext>
            </a:extLst>
          </p:cNvPr>
          <p:cNvSpPr/>
          <p:nvPr/>
        </p:nvSpPr>
        <p:spPr>
          <a:xfrm rot="16200000">
            <a:off x="5413486" y="3526284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16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9253</TotalTime>
  <Words>3669</Words>
  <Application>Microsoft Macintosh PowerPoint</Application>
  <PresentationFormat>Widescreen</PresentationFormat>
  <Paragraphs>780</Paragraphs>
  <Slides>62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Generating PDB file</vt:lpstr>
      <vt:lpstr>Generating PSF file</vt:lpstr>
      <vt:lpstr>Grand Canonical Monte Carlo Example</vt:lpstr>
      <vt:lpstr>Grand Canonical Monte Carlo</vt:lpstr>
      <vt:lpstr>Creating PDB/PSF for adsorbent, manually:</vt:lpstr>
      <vt:lpstr>Creating adsorption simulation file, automatically:</vt:lpstr>
      <vt:lpstr>PowerPoint Presentation</vt:lpstr>
      <vt:lpstr>HTS XML input file</vt:lpstr>
      <vt:lpstr>HTS XML input file</vt:lpstr>
      <vt:lpstr>Grand Canonical Monte Carlo Example</vt:lpstr>
      <vt:lpstr>Task 1: Modifying the ConfigSetup.xml</vt:lpstr>
      <vt:lpstr>Task 1: Modifying the ConfigSetup.xml</vt:lpstr>
      <vt:lpstr>Task 1: Modifying the ConfigSetup.xml</vt:lpstr>
      <vt:lpstr>HTS directory setup</vt:lpstr>
      <vt:lpstr>Control file: GCMC</vt:lpstr>
      <vt:lpstr>GOMC I/O: LOG Output</vt:lpstr>
      <vt:lpstr>GOMC I/O: BLOCK Output</vt:lpstr>
      <vt:lpstr>GOMC I/O: LOG Output</vt:lpstr>
      <vt:lpstr>GOMC I/O: GCMC</vt:lpstr>
      <vt:lpstr>GOMC I/O: GCMC</vt:lpstr>
      <vt:lpstr>PowerPoint Presentation</vt:lpstr>
      <vt:lpstr>PowerPoint Presentation</vt:lpstr>
      <vt:lpstr>Task 2: Add CO2 adsorbate to HTS</vt:lpstr>
      <vt:lpstr>Topology file</vt:lpstr>
      <vt:lpstr>Task 2.1: Add CO2 topology to Top_adsorbate.inp</vt:lpstr>
      <vt:lpstr>Task 2.1: Add CO2 topology to Top_adsorbate.inp</vt:lpstr>
      <vt:lpstr>Task 2: Add CO2 adsorbate to HTS</vt:lpstr>
      <vt:lpstr>Parameter file: Bonds and Angles</vt:lpstr>
      <vt:lpstr>Parameter file: Nonbonded</vt:lpstr>
      <vt:lpstr>Task 2.2: Add CO2 force field parameter to Parameters_Universal.par</vt:lpstr>
      <vt:lpstr>Task 2.2: Add CO2 force field parameter to Parameters_Universal.par</vt:lpstr>
      <vt:lpstr>Task 2: Add CO2 adsorbate to HTS</vt:lpstr>
      <vt:lpstr>GOMC I/O: GCMC</vt:lpstr>
      <vt:lpstr>GOMC I/O: GCMC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Free energy calculation: FEP/TI</vt:lpstr>
      <vt:lpstr>Free energy calculation: Simulation Process</vt:lpstr>
      <vt:lpstr>Control file: Free Energy calculation</vt:lpstr>
      <vt:lpstr>Task 1: Running free energy calculation simulation. </vt:lpstr>
      <vt:lpstr>PowerPoint Presentation</vt:lpstr>
      <vt:lpstr>Task 2: Analysis the GOMC free energy outputs. </vt:lpstr>
      <vt:lpstr>PowerPoint Presentation</vt:lpstr>
      <vt:lpstr>PowerPoint Presentation</vt:lpstr>
      <vt:lpstr>Task 3: Setting up the free energy parameter in GOMC</vt:lpstr>
      <vt:lpstr>Task 3: Setting up the free energy parameter in GOMC</vt:lpstr>
      <vt:lpstr>Task 4: Analysis the GOMC free energy outputs. </vt:lpstr>
      <vt:lpstr>PowerPoint Presentation</vt:lpstr>
      <vt:lpstr>PowerPoint Presentation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Microsoft Office User</cp:lastModifiedBy>
  <cp:revision>421</cp:revision>
  <cp:lastPrinted>2019-11-09T20:43:03Z</cp:lastPrinted>
  <dcterms:created xsi:type="dcterms:W3CDTF">2018-05-11T01:19:13Z</dcterms:created>
  <dcterms:modified xsi:type="dcterms:W3CDTF">2019-11-10T03:50:57Z</dcterms:modified>
</cp:coreProperties>
</file>

<file path=docProps/thumbnail.jpeg>
</file>